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74"/>
  </p:notesMasterIdLst>
  <p:sldIdLst>
    <p:sldId id="256" r:id="rId3"/>
    <p:sldId id="261" r:id="rId4"/>
    <p:sldId id="262" r:id="rId5"/>
    <p:sldId id="263" r:id="rId6"/>
    <p:sldId id="271" r:id="rId7"/>
    <p:sldId id="298" r:id="rId8"/>
    <p:sldId id="299" r:id="rId9"/>
    <p:sldId id="272" r:id="rId10"/>
    <p:sldId id="305" r:id="rId11"/>
    <p:sldId id="324" r:id="rId12"/>
    <p:sldId id="337" r:id="rId13"/>
    <p:sldId id="338" r:id="rId14"/>
    <p:sldId id="257" r:id="rId15"/>
    <p:sldId id="266" r:id="rId16"/>
    <p:sldId id="273" r:id="rId17"/>
    <p:sldId id="275" r:id="rId18"/>
    <p:sldId id="325" r:id="rId19"/>
    <p:sldId id="326" r:id="rId20"/>
    <p:sldId id="335" r:id="rId21"/>
    <p:sldId id="347" r:id="rId22"/>
    <p:sldId id="328" r:id="rId23"/>
    <p:sldId id="279" r:id="rId24"/>
    <p:sldId id="274" r:id="rId25"/>
    <p:sldId id="329" r:id="rId26"/>
    <p:sldId id="277" r:id="rId27"/>
    <p:sldId id="282" r:id="rId28"/>
    <p:sldId id="330" r:id="rId29"/>
    <p:sldId id="331" r:id="rId30"/>
    <p:sldId id="276" r:id="rId31"/>
    <p:sldId id="280" r:id="rId32"/>
    <p:sldId id="281" r:id="rId33"/>
    <p:sldId id="267" r:id="rId34"/>
    <p:sldId id="333" r:id="rId35"/>
    <p:sldId id="307" r:id="rId36"/>
    <p:sldId id="308" r:id="rId37"/>
    <p:sldId id="339" r:id="rId38"/>
    <p:sldId id="303" r:id="rId39"/>
    <p:sldId id="304" r:id="rId40"/>
    <p:sldId id="284" r:id="rId41"/>
    <p:sldId id="332" r:id="rId42"/>
    <p:sldId id="334" r:id="rId43"/>
    <p:sldId id="311" r:id="rId44"/>
    <p:sldId id="289" r:id="rId45"/>
    <p:sldId id="309" r:id="rId46"/>
    <p:sldId id="268" r:id="rId47"/>
    <p:sldId id="319" r:id="rId48"/>
    <p:sldId id="336" r:id="rId49"/>
    <p:sldId id="290" r:id="rId50"/>
    <p:sldId id="312" r:id="rId51"/>
    <p:sldId id="321" r:id="rId52"/>
    <p:sldId id="313" r:id="rId53"/>
    <p:sldId id="318" r:id="rId54"/>
    <p:sldId id="340" r:id="rId55"/>
    <p:sldId id="341" r:id="rId56"/>
    <p:sldId id="342" r:id="rId57"/>
    <p:sldId id="343" r:id="rId58"/>
    <p:sldId id="316" r:id="rId59"/>
    <p:sldId id="344" r:id="rId60"/>
    <p:sldId id="345" r:id="rId61"/>
    <p:sldId id="314" r:id="rId62"/>
    <p:sldId id="291" r:id="rId63"/>
    <p:sldId id="292" r:id="rId64"/>
    <p:sldId id="293" r:id="rId65"/>
    <p:sldId id="294" r:id="rId66"/>
    <p:sldId id="296" r:id="rId67"/>
    <p:sldId id="317" r:id="rId68"/>
    <p:sldId id="269" r:id="rId69"/>
    <p:sldId id="297" r:id="rId70"/>
    <p:sldId id="346" r:id="rId71"/>
    <p:sldId id="264" r:id="rId72"/>
    <p:sldId id="288"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ngxuanhong.wordpress.com/2017/09/04/ai-machine-learning-deep-learning-phan-biet-nhu-the-nao-cho-dung/#more-13839"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spot.com/news/92684-french-privacy-authority-demands-clearview-ai-flush-facial.html" TargetMode="External"/><Relationship Id="rId7" Type="http://schemas.openxmlformats.org/officeDocument/2006/relationships/hyperlink" Target="https://www.semanticscholar.org/paper/Stock-Market-Prediction-with-Deep-Learning%3A-A-Model-Pinheiro-Dras/8a6961766ed2561668f21d2a3d391b79c936c5e1"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rsipvision.com/airways-segmentation/" TargetMode="External"/><Relationship Id="rId5" Type="http://schemas.openxmlformats.org/officeDocument/2006/relationships/hyperlink" Target="https://www.ptolemus.com/topics/autonomous-vehicles/" TargetMode="External"/><Relationship Id="rId4" Type="http://schemas.openxmlformats.org/officeDocument/2006/relationships/hyperlink" Target="https://fr.tipsandtrics.com/5-best-ocr-tools-751563"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awtomated.com/a-i-technical-machine-vs-deep-learn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2b5ae8d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2b5ae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GB" sz="1000">
                <a:solidFill>
                  <a:schemeClr val="dk1"/>
                </a:solidFill>
                <a:highlight>
                  <a:srgbClr val="FFFFFF"/>
                </a:highlight>
              </a:rPr>
              <a:t>https://www.apps4bcn.cat/machine-learning-deep-learning-similitudes-et-differences/</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r>
              <a:rPr lang="en-GB" sz="1000">
                <a:solidFill>
                  <a:srgbClr val="595959"/>
                </a:solidFill>
              </a:rPr>
              <a:t>AI (Artificial Intelligence)</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GB" sz="1000" u="sng">
                <a:solidFill>
                  <a:schemeClr val="hlink"/>
                </a:solidFill>
                <a:hlinkClick r:id="rId3"/>
              </a:rPr>
              <a:t>https://ongxuanhong.wordpress.com/2017/09/04/ai-machine-learning-deep-learning-phan-biet-nhu-the-nao-cho-dung/#more-13839</a:t>
            </a:r>
            <a:r>
              <a:rPr lang="en-GB" sz="1000">
                <a:solidFill>
                  <a:srgbClr val="595959"/>
                </a:solidFill>
              </a:rPr>
              <a:t> </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595959"/>
              </a:solidFill>
            </a:endParaRPr>
          </a:p>
          <a:p>
            <a:pPr marL="0" lvl="0" indent="0" algn="l" rtl="0">
              <a:lnSpc>
                <a:spcPct val="115000"/>
              </a:lnSpc>
              <a:spcBef>
                <a:spcPts val="1200"/>
              </a:spcBef>
              <a:spcAft>
                <a:spcPts val="0"/>
              </a:spcAft>
              <a:buNone/>
            </a:pPr>
            <a:r>
              <a:rPr lang="en-GB" sz="1000">
                <a:solidFill>
                  <a:srgbClr val="595959"/>
                </a:solidFill>
              </a:rPr>
              <a:t>Machine Learning: </a:t>
            </a:r>
            <a:r>
              <a:rPr lang="en-GB" sz="1000" i="1">
                <a:solidFill>
                  <a:schemeClr val="dk1"/>
                </a:solidFill>
                <a:highlight>
                  <a:srgbClr val="FFFFFF"/>
                </a:highlight>
              </a:rPr>
              <a:t>Machine learning is the subfield of computer science that “gives computers the ability to learn without being explicitly programmed</a:t>
            </a:r>
            <a:endParaRPr sz="1000" i="1">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GB" sz="1000">
                <a:solidFill>
                  <a:schemeClr val="dk1"/>
                </a:solidFill>
                <a:highlight>
                  <a:srgbClr val="FFFFFF"/>
                </a:highlight>
              </a:rPr>
              <a:t>Machine Learning là một lĩnh vực nhỏ của Khoa Học Máy Tính, nó có khả năng tự học hỏi dựa trên dữ liệu đưa vào mà không cần phải được lập trình cụ thể. </a:t>
            </a:r>
            <a:endParaRPr sz="1000" i="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000">
                <a:solidFill>
                  <a:schemeClr val="dk1"/>
                </a:solidFill>
                <a:highlight>
                  <a:srgbClr val="FFFFFF"/>
                </a:highlight>
              </a:rPr>
              <a:t>Deep Learning: </a:t>
            </a:r>
            <a:endParaRPr sz="10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spcBef>
                <a:spcPts val="1200"/>
              </a:spcBef>
              <a:spcAft>
                <a:spcPts val="0"/>
              </a:spcAft>
              <a:buNone/>
            </a:pPr>
            <a:endParaRPr sz="1200">
              <a:solidFill>
                <a:schemeClr val="dk1"/>
              </a:solidFill>
              <a:highlight>
                <a:srgbClr val="FFFFFF"/>
              </a:highlight>
            </a:endParaRPr>
          </a:p>
        </p:txBody>
      </p:sp>
    </p:spTree>
    <p:extLst>
      <p:ext uri="{BB962C8B-B14F-4D97-AF65-F5344CB8AC3E}">
        <p14:creationId xmlns:p14="http://schemas.microsoft.com/office/powerpoint/2010/main" val="146214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2b5ae8d4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2b5ae8d4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https://www.techspot.com/news/92684-french-privacy-authority-demands-clearview-ai-flush-facial.html</a:t>
            </a:r>
            <a:r>
              <a:rPr lang="en-GB"/>
              <a:t> </a:t>
            </a:r>
            <a:endParaRPr/>
          </a:p>
          <a:p>
            <a:pPr marL="0" lvl="0" indent="0" algn="l" rtl="0">
              <a:spcBef>
                <a:spcPts val="0"/>
              </a:spcBef>
              <a:spcAft>
                <a:spcPts val="0"/>
              </a:spcAft>
              <a:buNone/>
            </a:pPr>
            <a:r>
              <a:rPr lang="en-GB" u="sng">
                <a:solidFill>
                  <a:schemeClr val="hlink"/>
                </a:solidFill>
                <a:hlinkClick r:id="rId4"/>
              </a:rPr>
              <a:t>https://fr.tipsandtrics.com/5-best-ocr-tools-751563</a:t>
            </a:r>
            <a:r>
              <a:rPr lang="en-GB"/>
              <a:t> </a:t>
            </a:r>
            <a:endParaRPr/>
          </a:p>
          <a:p>
            <a:pPr marL="0" lvl="0" indent="0" algn="l" rtl="0">
              <a:spcBef>
                <a:spcPts val="0"/>
              </a:spcBef>
              <a:spcAft>
                <a:spcPts val="0"/>
              </a:spcAft>
              <a:buNone/>
            </a:pPr>
            <a:r>
              <a:rPr lang="en-GB" u="sng">
                <a:solidFill>
                  <a:schemeClr val="hlink"/>
                </a:solidFill>
                <a:hlinkClick r:id="rId5"/>
              </a:rPr>
              <a:t>https://www.ptolemus.com/topics/autonomous-vehicles/</a:t>
            </a:r>
            <a:r>
              <a:rPr lang="en-GB"/>
              <a:t> </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6"/>
              </a:rPr>
              <a:t>https://www.rsipvision.com/airways-segmentation/</a:t>
            </a:r>
            <a:r>
              <a:rPr lang="en-GB"/>
              <a:t> </a:t>
            </a:r>
            <a:endParaRPr/>
          </a:p>
          <a:p>
            <a:pPr marL="0" lvl="0" indent="0" algn="l" rtl="0">
              <a:spcBef>
                <a:spcPts val="0"/>
              </a:spcBef>
              <a:spcAft>
                <a:spcPts val="0"/>
              </a:spcAft>
              <a:buNone/>
            </a:pPr>
            <a:r>
              <a:rPr lang="en-GB" u="sng">
                <a:solidFill>
                  <a:schemeClr val="hlink"/>
                </a:solidFill>
                <a:hlinkClick r:id="rId7"/>
              </a:rPr>
              <a:t>https://www.semanticscholar.org/paper/Stock-Market-Prediction-with-Deep-Learning%3A-A-Model-Pinheiro-Dras/8a6961766ed2561668f21d2a3d391b79c936c5e1</a:t>
            </a:r>
            <a:r>
              <a:rPr lang="en-GB"/>
              <a:t> </a:t>
            </a:r>
            <a:endParaRPr/>
          </a:p>
        </p:txBody>
      </p:sp>
    </p:spTree>
    <p:extLst>
      <p:ext uri="{BB962C8B-B14F-4D97-AF65-F5344CB8AC3E}">
        <p14:creationId xmlns:p14="http://schemas.microsoft.com/office/powerpoint/2010/main" val="4084749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https://cafef.vn/luong-ky-su-ai-viet-nam-gan-70-trieu-dong-thang-cao-nhat-trong-cac-ky-su-it-20210608093626238.chn</a:t>
            </a:r>
            <a:endParaRPr lang="en-US" dirty="0"/>
          </a:p>
        </p:txBody>
      </p:sp>
    </p:spTree>
    <p:extLst>
      <p:ext uri="{BB962C8B-B14F-4D97-AF65-F5344CB8AC3E}">
        <p14:creationId xmlns:p14="http://schemas.microsoft.com/office/powerpoint/2010/main" val="205938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https://www.e-ce.org/m/journal/view.php?number=7342</a:t>
            </a:r>
            <a:endParaRPr lang="en-US" dirty="0"/>
          </a:p>
        </p:txBody>
      </p:sp>
    </p:spTree>
    <p:extLst>
      <p:ext uri="{BB962C8B-B14F-4D97-AF65-F5344CB8AC3E}">
        <p14:creationId xmlns:p14="http://schemas.microsoft.com/office/powerpoint/2010/main" val="2198308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b5ae8d4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b5ae8d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https://d2l.ai/chapter_introduction/index.html</a:t>
            </a:r>
            <a:endParaRPr dirty="0"/>
          </a:p>
        </p:txBody>
      </p:sp>
    </p:spTree>
    <p:extLst>
      <p:ext uri="{BB962C8B-B14F-4D97-AF65-F5344CB8AC3E}">
        <p14:creationId xmlns:p14="http://schemas.microsoft.com/office/powerpoint/2010/main" val="673558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b5ae8d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b5ae8d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https://lawtomated.com/a-i-technical-machine-vs-deep-learning/</a:t>
            </a:r>
            <a:r>
              <a:rPr lang="en-GB"/>
              <a:t> </a:t>
            </a:r>
            <a:endParaRPr/>
          </a:p>
        </p:txBody>
      </p:sp>
    </p:spTree>
    <p:extLst>
      <p:ext uri="{BB962C8B-B14F-4D97-AF65-F5344CB8AC3E}">
        <p14:creationId xmlns:p14="http://schemas.microsoft.com/office/powerpoint/2010/main" val="3041105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https://towardsdatascience.com/reinforcement-learning-101-e24b50e1d292</a:t>
            </a:r>
            <a:endParaRPr lang="en-US" dirty="0"/>
          </a:p>
        </p:txBody>
      </p:sp>
    </p:spTree>
    <p:extLst>
      <p:ext uri="{BB962C8B-B14F-4D97-AF65-F5344CB8AC3E}">
        <p14:creationId xmlns:p14="http://schemas.microsoft.com/office/powerpoint/2010/main" val="110218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91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9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https://www.spiceworks.com/tech/artificial-intelligence/articles/what-is-reinforcement-learning/</a:t>
            </a:r>
            <a:endParaRPr lang="en-US" dirty="0"/>
          </a:p>
        </p:txBody>
      </p:sp>
    </p:spTree>
    <p:extLst>
      <p:ext uri="{BB962C8B-B14F-4D97-AF65-F5344CB8AC3E}">
        <p14:creationId xmlns:p14="http://schemas.microsoft.com/office/powerpoint/2010/main" val="146070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Giới</a:t>
            </a:r>
            <a:r>
              <a:rPr lang="en-US" dirty="0" smtClean="0"/>
              <a:t> </a:t>
            </a:r>
            <a:r>
              <a:rPr lang="en-US" dirty="0" err="1" smtClean="0"/>
              <a:t>thiệu</a:t>
            </a:r>
            <a:r>
              <a:rPr lang="en-US" baseline="0" dirty="0" smtClean="0"/>
              <a:t> </a:t>
            </a:r>
            <a:r>
              <a:rPr lang="en-US" baseline="0" dirty="0" err="1" smtClean="0"/>
              <a:t>bản</a:t>
            </a:r>
            <a:r>
              <a:rPr lang="en-US" baseline="0" dirty="0" smtClean="0"/>
              <a:t> </a:t>
            </a:r>
            <a:r>
              <a:rPr lang="en-US" baseline="0" dirty="0" err="1" smtClean="0"/>
              <a:t>thân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2b5ae8d4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2b5ae8d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https://d2l.ai/chapter_introduction/index.html</a:t>
            </a:r>
            <a:r>
              <a:rPr lang="en-GB"/>
              <a:t> </a:t>
            </a:r>
            <a:endParaRPr/>
          </a:p>
        </p:txBody>
      </p:sp>
    </p:spTree>
    <p:extLst>
      <p:ext uri="{BB962C8B-B14F-4D97-AF65-F5344CB8AC3E}">
        <p14:creationId xmlns:p14="http://schemas.microsoft.com/office/powerpoint/2010/main" val="330019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2b5ae8d4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2b5ae8d4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369185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cb8cefa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cb8cefa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4177897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 Tuy nhiên, trong hầu hết các trường hợp, việc giải phương trình đạo hàm bằng 0 là bất khả thi. Nguyên nhân có thể đến từ sự phức tạp của dạng của đạo hàm, từ việc các điểm dữ liệu có số chiều lớn, hoặc từ việc có quá nhiều điểm dữ liệu.</a:t>
            </a:r>
            <a:endParaRPr lang="en-US" sz="1100" b="0" i="0" u="none" strike="noStrike" cap="none" dirty="0" smtClean="0">
              <a:solidFill>
                <a:srgbClr val="000000"/>
              </a:solidFill>
              <a:effectLst/>
              <a:latin typeface="Arial"/>
              <a:ea typeface="Arial"/>
              <a:cs typeface="Arial"/>
              <a:sym typeface="Arial"/>
            </a:endParaRPr>
          </a:p>
          <a:p>
            <a:endParaRPr lang="en-US" sz="1100" b="0" i="0" u="none" strike="noStrike" cap="none" dirty="0" smtClean="0">
              <a:solidFill>
                <a:srgbClr val="000000"/>
              </a:solidFill>
              <a:effectLst/>
              <a:latin typeface="Arial"/>
              <a:cs typeface="Arial"/>
              <a:sym typeface="Arial"/>
            </a:endParaRPr>
          </a:p>
          <a:p>
            <a:r>
              <a:rPr lang="vi-VN" sz="1100" b="0" i="0" u="none" strike="noStrike" cap="none" dirty="0" smtClean="0">
                <a:solidFill>
                  <a:srgbClr val="000000"/>
                </a:solidFill>
                <a:effectLst/>
                <a:latin typeface="Arial"/>
                <a:ea typeface="Arial"/>
                <a:cs typeface="Arial"/>
                <a:sym typeface="Arial"/>
              </a:rPr>
              <a:t>Hướng tiếp cận phổ biến nhất là xuất phát từ một điểm mà chúng ta coi là </a:t>
            </a:r>
            <a:r>
              <a:rPr lang="vi-VN" sz="1100" b="0" i="1" u="none" strike="noStrike" cap="none" dirty="0" smtClean="0">
                <a:solidFill>
                  <a:srgbClr val="000000"/>
                </a:solidFill>
                <a:effectLst/>
                <a:latin typeface="Arial"/>
                <a:ea typeface="Arial"/>
                <a:cs typeface="Arial"/>
                <a:sym typeface="Arial"/>
              </a:rPr>
              <a:t>gần</a:t>
            </a:r>
            <a:r>
              <a:rPr lang="vi-VN" sz="1100" b="0" i="0" u="none" strike="noStrike" cap="none" dirty="0" smtClean="0">
                <a:solidFill>
                  <a:srgbClr val="000000"/>
                </a:solidFill>
                <a:effectLst/>
                <a:latin typeface="Arial"/>
                <a:ea typeface="Arial"/>
                <a:cs typeface="Arial"/>
                <a:sym typeface="Arial"/>
              </a:rPr>
              <a:t> với nghiệm của bài toán, sau đó dùng một phép toán lặp để </a:t>
            </a:r>
            <a:r>
              <a:rPr lang="vi-VN" sz="1100" b="0" i="1" u="none" strike="noStrike" cap="none" dirty="0" smtClean="0">
                <a:solidFill>
                  <a:srgbClr val="000000"/>
                </a:solidFill>
                <a:effectLst/>
                <a:latin typeface="Arial"/>
                <a:ea typeface="Arial"/>
                <a:cs typeface="Arial"/>
                <a:sym typeface="Arial"/>
              </a:rPr>
              <a:t>tiến dần</a:t>
            </a:r>
            <a:r>
              <a:rPr lang="vi-VN" sz="1100" b="0" i="0" u="none" strike="noStrike" cap="none" dirty="0" smtClean="0">
                <a:solidFill>
                  <a:srgbClr val="000000"/>
                </a:solidFill>
                <a:effectLst/>
                <a:latin typeface="Arial"/>
                <a:ea typeface="Arial"/>
                <a:cs typeface="Arial"/>
                <a:sym typeface="Arial"/>
              </a:rPr>
              <a:t> đến điểm cần tìm, tức đến khi đạo hàm gần với 0. </a:t>
            </a:r>
            <a:endParaRPr lang="en-US" dirty="0"/>
          </a:p>
        </p:txBody>
      </p:sp>
    </p:spTree>
    <p:extLst>
      <p:ext uri="{BB962C8B-B14F-4D97-AF65-F5344CB8AC3E}">
        <p14:creationId xmlns:p14="http://schemas.microsoft.com/office/powerpoint/2010/main" val="1955515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 Tuy nhiên, trong hầu hết các trường hợp, việc giải phương trình đạo hàm bằng 0 là bất khả thi. Nguyên nhân có thể đến từ sự phức tạp của dạng của đạo hàm, từ việc các điểm dữ liệu có số chiều lớn, hoặc từ việc có quá nhiều điểm dữ liệu.</a:t>
            </a:r>
            <a:endParaRPr lang="en-US" sz="1100" b="0" i="0" u="none" strike="noStrike" cap="none" dirty="0" smtClean="0">
              <a:solidFill>
                <a:srgbClr val="000000"/>
              </a:solidFill>
              <a:effectLst/>
              <a:latin typeface="Arial"/>
              <a:ea typeface="Arial"/>
              <a:cs typeface="Arial"/>
              <a:sym typeface="Arial"/>
            </a:endParaRPr>
          </a:p>
          <a:p>
            <a:endParaRPr lang="en-US" sz="1100" b="0" i="0" u="none" strike="noStrike" cap="none" dirty="0" smtClean="0">
              <a:solidFill>
                <a:srgbClr val="000000"/>
              </a:solidFill>
              <a:effectLst/>
              <a:latin typeface="Arial"/>
              <a:cs typeface="Arial"/>
              <a:sym typeface="Arial"/>
            </a:endParaRPr>
          </a:p>
          <a:p>
            <a:r>
              <a:rPr lang="vi-VN" sz="1100" b="0" i="0" u="none" strike="noStrike" cap="none" dirty="0" smtClean="0">
                <a:solidFill>
                  <a:srgbClr val="000000"/>
                </a:solidFill>
                <a:effectLst/>
                <a:latin typeface="Arial"/>
                <a:ea typeface="Arial"/>
                <a:cs typeface="Arial"/>
                <a:sym typeface="Arial"/>
              </a:rPr>
              <a:t>Hướng tiếp cận phổ biến nhất là xuất phát từ một điểm mà chúng ta coi là </a:t>
            </a:r>
            <a:r>
              <a:rPr lang="vi-VN" sz="1100" b="0" i="1" u="none" strike="noStrike" cap="none" dirty="0" smtClean="0">
                <a:solidFill>
                  <a:srgbClr val="000000"/>
                </a:solidFill>
                <a:effectLst/>
                <a:latin typeface="Arial"/>
                <a:ea typeface="Arial"/>
                <a:cs typeface="Arial"/>
                <a:sym typeface="Arial"/>
              </a:rPr>
              <a:t>gần</a:t>
            </a:r>
            <a:r>
              <a:rPr lang="vi-VN" sz="1100" b="0" i="0" u="none" strike="noStrike" cap="none" dirty="0" smtClean="0">
                <a:solidFill>
                  <a:srgbClr val="000000"/>
                </a:solidFill>
                <a:effectLst/>
                <a:latin typeface="Arial"/>
                <a:ea typeface="Arial"/>
                <a:cs typeface="Arial"/>
                <a:sym typeface="Arial"/>
              </a:rPr>
              <a:t> với nghiệm của bài toán, sau đó dùng một phép toán lặp để </a:t>
            </a:r>
            <a:r>
              <a:rPr lang="vi-VN" sz="1100" b="0" i="1" u="none" strike="noStrike" cap="none" dirty="0" smtClean="0">
                <a:solidFill>
                  <a:srgbClr val="000000"/>
                </a:solidFill>
                <a:effectLst/>
                <a:latin typeface="Arial"/>
                <a:ea typeface="Arial"/>
                <a:cs typeface="Arial"/>
                <a:sym typeface="Arial"/>
              </a:rPr>
              <a:t>tiến dần</a:t>
            </a:r>
            <a:r>
              <a:rPr lang="vi-VN" sz="1100" b="0" i="0" u="none" strike="noStrike" cap="none" dirty="0" smtClean="0">
                <a:solidFill>
                  <a:srgbClr val="000000"/>
                </a:solidFill>
                <a:effectLst/>
                <a:latin typeface="Arial"/>
                <a:ea typeface="Arial"/>
                <a:cs typeface="Arial"/>
                <a:sym typeface="Arial"/>
              </a:rPr>
              <a:t> đến điểm cần tìm, tức đến khi đạo hàm gần với 0. </a:t>
            </a:r>
            <a:endParaRPr lang="en-US" dirty="0"/>
          </a:p>
        </p:txBody>
      </p:sp>
    </p:spTree>
    <p:extLst>
      <p:ext uri="{BB962C8B-B14F-4D97-AF65-F5344CB8AC3E}">
        <p14:creationId xmlns:p14="http://schemas.microsoft.com/office/powerpoint/2010/main" val="804209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https://machinelearningmastery.com/a-gentle-introduction-to-gradient-descent-procedure/</a:t>
            </a:r>
            <a:endParaRPr lang="en-US" dirty="0"/>
          </a:p>
        </p:txBody>
      </p:sp>
    </p:spTree>
    <p:extLst>
      <p:ext uri="{BB962C8B-B14F-4D97-AF65-F5344CB8AC3E}">
        <p14:creationId xmlns:p14="http://schemas.microsoft.com/office/powerpoint/2010/main" val="1596831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https://www.tensorflow.org/guide/autodiff</a:t>
            </a:r>
            <a:endParaRPr lang="en-US" dirty="0"/>
          </a:p>
        </p:txBody>
      </p:sp>
    </p:spTree>
    <p:extLst>
      <p:ext uri="{BB962C8B-B14F-4D97-AF65-F5344CB8AC3E}">
        <p14:creationId xmlns:p14="http://schemas.microsoft.com/office/powerpoint/2010/main" val="3662506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159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29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4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05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1</a:t>
            </a:r>
            <a:r>
              <a:rPr lang="en" sz="3400" b="1" dirty="0" smtClean="0">
                <a:solidFill>
                  <a:srgbClr val="FFFF00"/>
                </a:solidFill>
              </a:rPr>
              <a:t>: </a:t>
            </a:r>
            <a:r>
              <a:rPr lang="en" sz="3400" dirty="0" smtClean="0">
                <a:solidFill>
                  <a:srgbClr val="FFFF00"/>
                </a:solidFill>
              </a:rPr>
              <a:t>L</a:t>
            </a:r>
            <a:r>
              <a:rPr lang="vi-VN" sz="3400" dirty="0" smtClean="0">
                <a:solidFill>
                  <a:srgbClr val="FFFF00"/>
                </a:solidFill>
              </a:rPr>
              <a:t>àm quen với AI và Tensorflow &amp; Keras</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Yêu</a:t>
            </a:r>
            <a:r>
              <a:rPr lang="en-US" dirty="0" smtClean="0"/>
              <a:t> </a:t>
            </a:r>
            <a:r>
              <a:rPr lang="en-US" dirty="0" err="1" smtClean="0"/>
              <a:t>cầu</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tham</a:t>
            </a:r>
            <a:r>
              <a:rPr lang="en-US" dirty="0" smtClean="0"/>
              <a:t> </a:t>
            </a:r>
            <a:r>
              <a:rPr lang="en-US" dirty="0" err="1" smtClean="0"/>
              <a:t>gia</a:t>
            </a:r>
            <a:r>
              <a:rPr lang="en-US" dirty="0" smtClean="0"/>
              <a:t>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p:txBody>
          <a:bodyPr/>
          <a:lstStyle/>
          <a:p>
            <a:r>
              <a:rPr lang="en-US" dirty="0" err="1" smtClean="0"/>
              <a:t>Lập</a:t>
            </a:r>
            <a:r>
              <a:rPr lang="en-US" dirty="0" smtClean="0"/>
              <a:t> </a:t>
            </a:r>
            <a:r>
              <a:rPr lang="en-US" dirty="0" err="1" smtClean="0"/>
              <a:t>trình</a:t>
            </a:r>
            <a:r>
              <a:rPr lang="en-US" dirty="0" smtClean="0"/>
              <a:t> python</a:t>
            </a:r>
          </a:p>
          <a:p>
            <a:r>
              <a:rPr lang="en-US" dirty="0" err="1" smtClean="0"/>
              <a:t>Kiến</a:t>
            </a:r>
            <a:r>
              <a:rPr lang="en-US" dirty="0" smtClean="0"/>
              <a:t> </a:t>
            </a:r>
            <a:r>
              <a:rPr lang="en-US" dirty="0" err="1" smtClean="0"/>
              <a:t>thức</a:t>
            </a:r>
            <a:r>
              <a:rPr lang="en-US" dirty="0" smtClean="0"/>
              <a:t> </a:t>
            </a:r>
            <a:r>
              <a:rPr lang="en-US" dirty="0" err="1" smtClean="0"/>
              <a:t>căn</a:t>
            </a:r>
            <a:r>
              <a:rPr lang="en-US" dirty="0" smtClean="0"/>
              <a:t> </a:t>
            </a:r>
            <a:r>
              <a:rPr lang="en-US" dirty="0" err="1" smtClean="0"/>
              <a:t>bản</a:t>
            </a:r>
            <a:r>
              <a:rPr lang="en-US" dirty="0" smtClean="0"/>
              <a:t> </a:t>
            </a:r>
            <a:r>
              <a:rPr lang="en-US" dirty="0" err="1" smtClean="0"/>
              <a:t>về</a:t>
            </a:r>
            <a:r>
              <a:rPr lang="en-US" dirty="0" smtClean="0"/>
              <a:t> Machine Learning</a:t>
            </a:r>
          </a:p>
          <a:p>
            <a:r>
              <a:rPr lang="en-US" dirty="0" err="1" smtClean="0"/>
              <a:t>Đại</a:t>
            </a:r>
            <a:r>
              <a:rPr lang="en-US" dirty="0" smtClean="0"/>
              <a:t> </a:t>
            </a:r>
            <a:r>
              <a:rPr lang="en-US" dirty="0" err="1" smtClean="0"/>
              <a:t>số</a:t>
            </a:r>
            <a:r>
              <a:rPr lang="en-US" dirty="0" smtClean="0"/>
              <a:t> </a:t>
            </a:r>
            <a:r>
              <a:rPr lang="en-US" dirty="0" err="1" smtClean="0"/>
              <a:t>tuyến</a:t>
            </a:r>
            <a:r>
              <a:rPr lang="en-US" dirty="0" smtClean="0"/>
              <a:t> </a:t>
            </a:r>
            <a:r>
              <a:rPr lang="en-US" dirty="0" err="1" smtClean="0"/>
              <a:t>tính</a:t>
            </a:r>
            <a:endParaRPr lang="en-US" dirty="0" smtClean="0"/>
          </a:p>
          <a:p>
            <a:r>
              <a:rPr lang="en-US" dirty="0" err="1" smtClean="0"/>
              <a:t>Xác</a:t>
            </a:r>
            <a:r>
              <a:rPr lang="en-US" dirty="0" smtClean="0"/>
              <a:t> </a:t>
            </a:r>
            <a:r>
              <a:rPr lang="en-US" dirty="0" err="1" smtClean="0"/>
              <a:t>suất</a:t>
            </a:r>
            <a:r>
              <a:rPr lang="en-US" dirty="0" smtClean="0"/>
              <a:t> </a:t>
            </a:r>
            <a:r>
              <a:rPr lang="en-US" dirty="0" err="1" smtClean="0"/>
              <a:t>thống</a:t>
            </a:r>
            <a:r>
              <a:rPr lang="en-US" dirty="0" smtClean="0"/>
              <a:t> </a:t>
            </a:r>
            <a:r>
              <a:rPr lang="en-US" dirty="0" err="1" smtClean="0"/>
              <a:t>kê</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667118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Yêu</a:t>
            </a:r>
            <a:r>
              <a:rPr lang="en-US" dirty="0" smtClean="0"/>
              <a:t> </a:t>
            </a:r>
            <a:r>
              <a:rPr lang="en-US" dirty="0" err="1" smtClean="0"/>
              <a:t>cầu</a:t>
            </a:r>
            <a:r>
              <a:rPr lang="en-US" dirty="0" smtClean="0"/>
              <a:t> </a:t>
            </a:r>
            <a:r>
              <a:rPr lang="en-US" dirty="0" err="1" smtClean="0"/>
              <a:t>khi</a:t>
            </a:r>
            <a:r>
              <a:rPr lang="en-US" dirty="0" smtClean="0"/>
              <a:t> </a:t>
            </a:r>
            <a:r>
              <a:rPr lang="en-US" dirty="0" err="1" smtClean="0"/>
              <a:t>tham</a:t>
            </a:r>
            <a:r>
              <a:rPr lang="en-US" dirty="0" smtClean="0"/>
              <a:t> </a:t>
            </a:r>
            <a:r>
              <a:rPr lang="en-US" dirty="0" err="1" smtClean="0"/>
              <a:t>gia</a:t>
            </a:r>
            <a:r>
              <a:rPr lang="en-US" dirty="0" smtClean="0"/>
              <a:t>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p:txBody>
          <a:bodyPr/>
          <a:lstStyle/>
          <a:p>
            <a:r>
              <a:rPr lang="en-US" dirty="0" err="1" smtClean="0"/>
              <a:t>Bật</a:t>
            </a:r>
            <a:r>
              <a:rPr lang="en-US" dirty="0" smtClean="0"/>
              <a:t> camera, </a:t>
            </a:r>
            <a:r>
              <a:rPr lang="en-US" dirty="0" err="1" smtClean="0"/>
              <a:t>chỉ</a:t>
            </a:r>
            <a:r>
              <a:rPr lang="en-US" dirty="0" smtClean="0"/>
              <a:t> </a:t>
            </a:r>
            <a:r>
              <a:rPr lang="en-US" dirty="0" err="1" smtClean="0"/>
              <a:t>tắt</a:t>
            </a:r>
            <a:r>
              <a:rPr lang="en-US" dirty="0" smtClean="0"/>
              <a:t> </a:t>
            </a:r>
            <a:r>
              <a:rPr lang="en-US" dirty="0" err="1" smtClean="0"/>
              <a:t>trong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ngắn</a:t>
            </a:r>
            <a:r>
              <a:rPr lang="en-US" dirty="0" smtClean="0"/>
              <a:t> </a:t>
            </a:r>
            <a:r>
              <a:rPr lang="en-US" dirty="0" err="1" smtClean="0"/>
              <a:t>khi</a:t>
            </a:r>
            <a:r>
              <a:rPr lang="en-US" dirty="0" smtClean="0"/>
              <a:t> </a:t>
            </a:r>
            <a:r>
              <a:rPr lang="en-US" dirty="0" err="1" smtClean="0"/>
              <a:t>có</a:t>
            </a:r>
            <a:r>
              <a:rPr lang="en-US" dirty="0" smtClean="0"/>
              <a:t> </a:t>
            </a:r>
            <a:r>
              <a:rPr lang="en-US" dirty="0" err="1" smtClean="0"/>
              <a:t>việc</a:t>
            </a:r>
            <a:r>
              <a:rPr lang="en-US" dirty="0" smtClean="0"/>
              <a:t> </a:t>
            </a:r>
            <a:r>
              <a:rPr lang="en-US" dirty="0" err="1" smtClean="0"/>
              <a:t>gấp</a:t>
            </a:r>
            <a:endParaRPr lang="en-US" dirty="0" smtClean="0"/>
          </a:p>
          <a:p>
            <a:r>
              <a:rPr lang="en-US" dirty="0" err="1" smtClean="0"/>
              <a:t>Đặt</a:t>
            </a:r>
            <a:r>
              <a:rPr lang="en-US" dirty="0" smtClean="0"/>
              <a:t> </a:t>
            </a:r>
            <a:r>
              <a:rPr lang="en-US" dirty="0" err="1" smtClean="0"/>
              <a:t>câu</a:t>
            </a:r>
            <a:r>
              <a:rPr lang="en-US" dirty="0" smtClean="0"/>
              <a:t> </a:t>
            </a:r>
            <a:r>
              <a:rPr lang="en-US" dirty="0" err="1" smtClean="0"/>
              <a:t>hỏi</a:t>
            </a:r>
            <a:r>
              <a:rPr lang="en-US" dirty="0" smtClean="0"/>
              <a:t> </a:t>
            </a:r>
            <a:r>
              <a:rPr lang="en-US" dirty="0" err="1" smtClean="0"/>
              <a:t>ngay</a:t>
            </a:r>
            <a:r>
              <a:rPr lang="en-US" dirty="0" smtClean="0"/>
              <a:t> </a:t>
            </a:r>
            <a:r>
              <a:rPr lang="en-US" dirty="0" err="1" smtClean="0"/>
              <a:t>khi</a:t>
            </a:r>
            <a:r>
              <a:rPr lang="en-US" dirty="0" smtClean="0"/>
              <a:t> </a:t>
            </a:r>
            <a:r>
              <a:rPr lang="en-US" dirty="0" err="1" smtClean="0"/>
              <a:t>có</a:t>
            </a:r>
            <a:r>
              <a:rPr lang="en-US" dirty="0" smtClean="0"/>
              <a:t> </a:t>
            </a:r>
            <a:r>
              <a:rPr lang="en-US" dirty="0" err="1" smtClean="0"/>
              <a:t>thắc</a:t>
            </a:r>
            <a:r>
              <a:rPr lang="en-US" dirty="0" smtClean="0"/>
              <a:t> </a:t>
            </a:r>
            <a:r>
              <a:rPr lang="en-US" dirty="0" err="1" smtClean="0"/>
              <a:t>mắc</a:t>
            </a:r>
            <a:endParaRPr lang="en-US" dirty="0" smtClean="0"/>
          </a:p>
          <a:p>
            <a:r>
              <a:rPr lang="en-US" dirty="0" err="1" smtClean="0"/>
              <a:t>Tương</a:t>
            </a:r>
            <a:r>
              <a:rPr lang="en-US" dirty="0" smtClean="0"/>
              <a:t> </a:t>
            </a:r>
            <a:r>
              <a:rPr lang="en-US" dirty="0" err="1" smtClean="0"/>
              <a:t>tác</a:t>
            </a:r>
            <a:r>
              <a:rPr lang="en-US" dirty="0" smtClean="0"/>
              <a:t> </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613944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Kết</a:t>
            </a:r>
            <a:r>
              <a:rPr lang="en-US" dirty="0" smtClean="0"/>
              <a:t> </a:t>
            </a:r>
            <a:r>
              <a:rPr lang="en-US" dirty="0" err="1" smtClean="0"/>
              <a:t>quả</a:t>
            </a:r>
            <a:r>
              <a:rPr lang="en-US" dirty="0" smtClean="0"/>
              <a:t> </a:t>
            </a:r>
            <a:r>
              <a:rPr lang="en-US" dirty="0" err="1" smtClean="0"/>
              <a:t>sau</a:t>
            </a:r>
            <a:r>
              <a:rPr lang="en-US" dirty="0" smtClean="0"/>
              <a:t>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p:txBody>
          <a:bodyPr/>
          <a:lstStyle/>
          <a:p>
            <a:r>
              <a:rPr lang="en-US" dirty="0" err="1" smtClean="0"/>
              <a:t>Nắm</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kiến</a:t>
            </a:r>
            <a:r>
              <a:rPr lang="en-US" dirty="0" smtClean="0"/>
              <a:t> </a:t>
            </a:r>
            <a:r>
              <a:rPr lang="en-US" dirty="0" err="1" smtClean="0"/>
              <a:t>thức</a:t>
            </a:r>
            <a:r>
              <a:rPr lang="en-US" dirty="0" smtClean="0"/>
              <a:t> </a:t>
            </a:r>
            <a:r>
              <a:rPr lang="en-US" dirty="0" err="1" smtClean="0"/>
              <a:t>nền</a:t>
            </a:r>
            <a:r>
              <a:rPr lang="en-US" dirty="0" smtClean="0"/>
              <a:t> </a:t>
            </a:r>
            <a:r>
              <a:rPr lang="en-US" dirty="0" err="1" smtClean="0"/>
              <a:t>tảng</a:t>
            </a:r>
            <a:r>
              <a:rPr lang="en-US" dirty="0" smtClean="0"/>
              <a:t> </a:t>
            </a:r>
            <a:r>
              <a:rPr lang="en-US" dirty="0" err="1" smtClean="0"/>
              <a:t>của</a:t>
            </a:r>
            <a:r>
              <a:rPr lang="en-US" dirty="0" smtClean="0"/>
              <a:t> deep learning</a:t>
            </a:r>
          </a:p>
          <a:p>
            <a:r>
              <a:rPr lang="en-US" dirty="0" err="1" smtClean="0"/>
              <a:t>Các</a:t>
            </a:r>
            <a:r>
              <a:rPr lang="en-US" dirty="0" smtClean="0"/>
              <a:t> </a:t>
            </a:r>
            <a:r>
              <a:rPr lang="en-US" dirty="0" err="1" smtClean="0"/>
              <a:t>chuyên</a:t>
            </a:r>
            <a:r>
              <a:rPr lang="en-US" dirty="0" smtClean="0"/>
              <a:t> </a:t>
            </a:r>
            <a:r>
              <a:rPr lang="en-US" dirty="0" err="1" smtClean="0"/>
              <a:t>đề</a:t>
            </a:r>
            <a:r>
              <a:rPr lang="en-US" dirty="0" smtClean="0"/>
              <a:t> </a:t>
            </a:r>
            <a:r>
              <a:rPr lang="en-US" dirty="0" err="1" smtClean="0"/>
              <a:t>nâng</a:t>
            </a:r>
            <a:r>
              <a:rPr lang="en-US" dirty="0" smtClean="0"/>
              <a:t> </a:t>
            </a:r>
            <a:r>
              <a:rPr lang="en-US" dirty="0" err="1" smtClean="0"/>
              <a:t>cao</a:t>
            </a:r>
            <a:r>
              <a:rPr lang="en-US" dirty="0" smtClean="0"/>
              <a:t> </a:t>
            </a:r>
            <a:r>
              <a:rPr lang="en-US" dirty="0" err="1" smtClean="0"/>
              <a:t>ứng</a:t>
            </a:r>
            <a:r>
              <a:rPr lang="en-US" dirty="0" smtClean="0"/>
              <a:t> </a:t>
            </a:r>
            <a:r>
              <a:rPr lang="en-US" dirty="0" err="1" smtClean="0"/>
              <a:t>dụng</a:t>
            </a:r>
            <a:r>
              <a:rPr lang="en-US" dirty="0" smtClean="0"/>
              <a:t> deep learning</a:t>
            </a:r>
          </a:p>
          <a:p>
            <a:r>
              <a:rPr lang="en-US" dirty="0" err="1" smtClean="0"/>
              <a:t>Hiểu</a:t>
            </a:r>
            <a:r>
              <a:rPr lang="en-US" dirty="0" smtClean="0"/>
              <a:t> </a:t>
            </a:r>
            <a:r>
              <a:rPr lang="en-US" dirty="0" err="1" smtClean="0"/>
              <a:t>bản</a:t>
            </a:r>
            <a:r>
              <a:rPr lang="en-US" dirty="0" smtClean="0"/>
              <a:t> </a:t>
            </a:r>
            <a:r>
              <a:rPr lang="en-US" dirty="0" err="1" smtClean="0"/>
              <a:t>chất</a:t>
            </a:r>
            <a:r>
              <a:rPr lang="en-US" dirty="0" smtClean="0"/>
              <a:t> </a:t>
            </a:r>
            <a:r>
              <a:rPr lang="en-US" dirty="0" err="1" smtClean="0"/>
              <a:t>của</a:t>
            </a:r>
            <a:r>
              <a:rPr lang="en-US" dirty="0" smtClean="0"/>
              <a:t> </a:t>
            </a:r>
            <a:r>
              <a:rPr lang="en-US" dirty="0" err="1" smtClean="0"/>
              <a:t>các</a:t>
            </a:r>
            <a:r>
              <a:rPr lang="en-US" dirty="0" smtClean="0"/>
              <a:t> </a:t>
            </a:r>
            <a:r>
              <a:rPr lang="en-US" dirty="0" err="1" smtClean="0"/>
              <a:t>ứng</a:t>
            </a:r>
            <a:r>
              <a:rPr lang="en-US" dirty="0" smtClean="0"/>
              <a:t> </a:t>
            </a:r>
            <a:r>
              <a:rPr lang="en-US" dirty="0" err="1" smtClean="0"/>
              <a:t>dụng</a:t>
            </a:r>
            <a:r>
              <a:rPr lang="en-US" dirty="0" smtClean="0"/>
              <a:t> AI </a:t>
            </a:r>
            <a:r>
              <a:rPr lang="en-US" dirty="0" err="1" smtClean="0"/>
              <a:t>phổ</a:t>
            </a:r>
            <a:r>
              <a:rPr lang="en-US" dirty="0" smtClean="0"/>
              <a:t> </a:t>
            </a:r>
            <a:r>
              <a:rPr lang="en-US" dirty="0" err="1" smtClean="0"/>
              <a:t>biến</a:t>
            </a:r>
            <a:r>
              <a:rPr lang="en-US" dirty="0" smtClean="0"/>
              <a:t> </a:t>
            </a:r>
            <a:r>
              <a:rPr lang="en-US" dirty="0" err="1" smtClean="0"/>
              <a:t>hiện</a:t>
            </a:r>
            <a:r>
              <a:rPr lang="en-US" dirty="0" smtClean="0"/>
              <a:t> </a:t>
            </a:r>
            <a:r>
              <a:rPr lang="en-US" dirty="0" err="1" smtClean="0"/>
              <a:t>tại</a:t>
            </a:r>
            <a:endParaRPr lang="en-US" dirty="0" smtClean="0"/>
          </a:p>
          <a:p>
            <a:r>
              <a:rPr lang="en-US" dirty="0" err="1" smtClean="0"/>
              <a:t>Lập</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bằng</a:t>
            </a:r>
            <a:r>
              <a:rPr lang="en-US" dirty="0" smtClean="0"/>
              <a:t> </a:t>
            </a:r>
            <a:r>
              <a:rPr lang="en-US" dirty="0" err="1" smtClean="0"/>
              <a:t>pytorch</a:t>
            </a:r>
            <a:r>
              <a:rPr lang="en-US" dirty="0" smtClean="0"/>
              <a:t> </a:t>
            </a:r>
            <a:r>
              <a:rPr lang="en-US" dirty="0" err="1" smtClean="0"/>
              <a:t>và</a:t>
            </a:r>
            <a:r>
              <a:rPr lang="en-US" dirty="0" smtClean="0"/>
              <a:t> </a:t>
            </a:r>
            <a:r>
              <a:rPr lang="en-US" dirty="0" err="1" smtClean="0"/>
              <a:t>tensorflow</a:t>
            </a:r>
            <a:r>
              <a:rPr lang="en-US" dirty="0" smtClean="0"/>
              <a:t> </a:t>
            </a:r>
            <a:r>
              <a:rPr lang="en-US" dirty="0" err="1" smtClean="0"/>
              <a:t>keras</a:t>
            </a:r>
            <a:endParaRPr lang="en-US" dirty="0" smtClean="0"/>
          </a:p>
          <a:p>
            <a:r>
              <a:rPr lang="en-US" dirty="0" err="1" smtClean="0"/>
              <a:t>Cách</a:t>
            </a:r>
            <a:r>
              <a:rPr lang="en-US" dirty="0" smtClean="0"/>
              <a:t> </a:t>
            </a:r>
            <a:r>
              <a:rPr lang="en-US" dirty="0" err="1" smtClean="0"/>
              <a:t>trình</a:t>
            </a:r>
            <a:r>
              <a:rPr lang="en-US" dirty="0" smtClean="0"/>
              <a:t> </a:t>
            </a:r>
            <a:r>
              <a:rPr lang="en-US" dirty="0" err="1" smtClean="0"/>
              <a:t>bày</a:t>
            </a:r>
            <a:r>
              <a:rPr lang="en-US" dirty="0" smtClean="0"/>
              <a:t> </a:t>
            </a:r>
            <a:r>
              <a:rPr lang="en-US" dirty="0" err="1" smtClean="0"/>
              <a:t>dự</a:t>
            </a:r>
            <a:r>
              <a:rPr lang="en-US" dirty="0" smtClean="0"/>
              <a:t> </a:t>
            </a:r>
            <a:r>
              <a:rPr lang="en-US" dirty="0" err="1" smtClean="0"/>
              <a:t>án</a:t>
            </a:r>
            <a:r>
              <a:rPr lang="en-US" dirty="0" smtClean="0"/>
              <a:t>, </a:t>
            </a:r>
            <a:r>
              <a:rPr lang="en-US" dirty="0" err="1" smtClean="0"/>
              <a:t>vòng</a:t>
            </a:r>
            <a:r>
              <a:rPr lang="en-US" dirty="0" smtClean="0"/>
              <a:t> </a:t>
            </a:r>
            <a:r>
              <a:rPr lang="en-US" dirty="0" err="1" smtClean="0"/>
              <a:t>đời</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sản</a:t>
            </a:r>
            <a:r>
              <a:rPr lang="en-US" dirty="0" smtClean="0"/>
              <a:t> </a:t>
            </a:r>
            <a:r>
              <a:rPr lang="en-US" dirty="0" err="1" smtClean="0"/>
              <a:t>phẩm</a:t>
            </a:r>
            <a:endParaRPr lang="en-US"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782569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25" name="Google Shape;125;p21"/>
          <p:cNvSpPr txBox="1">
            <a:spLocks noGrp="1"/>
          </p:cNvSpPr>
          <p:nvPr>
            <p:ph type="body" idx="4294967295"/>
          </p:nvPr>
        </p:nvSpPr>
        <p:spPr>
          <a:xfrm>
            <a:off x="1792950" y="1875125"/>
            <a:ext cx="5715000" cy="846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vi-VN" sz="2000" b="1" dirty="0" smtClean="0"/>
              <a:t>Giới thiệu</a:t>
            </a:r>
          </a:p>
          <a:p>
            <a:pPr marL="457200" lvl="0" indent="-355600" algn="l" rtl="0">
              <a:spcBef>
                <a:spcPts val="0"/>
              </a:spcBef>
              <a:spcAft>
                <a:spcPts val="0"/>
              </a:spcAft>
              <a:buClr>
                <a:srgbClr val="1155CC"/>
              </a:buClr>
              <a:buSzPts val="2000"/>
              <a:buAutoNum type="arabicPeriod"/>
            </a:pPr>
            <a:r>
              <a:rPr lang="vi-VN" sz="2000" b="1" dirty="0" smtClean="0">
                <a:solidFill>
                  <a:srgbClr val="1155CC"/>
                </a:solidFill>
              </a:rPr>
              <a:t>Mô hình tuyến tính</a:t>
            </a:r>
          </a:p>
          <a:p>
            <a:pPr marL="457200" lvl="0" indent="-355600" algn="l" rtl="0">
              <a:spcBef>
                <a:spcPts val="0"/>
              </a:spcBef>
              <a:spcAft>
                <a:spcPts val="0"/>
              </a:spcAft>
              <a:buClr>
                <a:srgbClr val="1155CC"/>
              </a:buClr>
              <a:buSzPts val="2000"/>
              <a:buAutoNum type="arabicPeriod"/>
            </a:pPr>
            <a:r>
              <a:rPr lang="vi-VN" sz="2000" b="1" dirty="0" smtClean="0"/>
              <a:t>Làm quen với tensorflow &amp; keras</a:t>
            </a:r>
            <a:endParaRPr sz="2000" b="1" dirty="0">
              <a:solidFill>
                <a:srgbClr val="1155CC"/>
              </a:solidFill>
            </a:endParaRPr>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Giới 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pPr marL="114300" indent="0">
              <a:buNone/>
            </a:pP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3521009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Deep learning là gì</a:t>
            </a:r>
            <a:r>
              <a:rPr lang="en-US" dirty="0" smtClean="0"/>
              <a:t>?</a:t>
            </a:r>
            <a:endParaRPr dirty="0"/>
          </a:p>
        </p:txBody>
      </p:sp>
      <p:pic>
        <p:nvPicPr>
          <p:cNvPr id="66" name="Google Shape;66;p15"/>
          <p:cNvPicPr preferRelativeResize="0"/>
          <p:nvPr/>
        </p:nvPicPr>
        <p:blipFill>
          <a:blip r:embed="rId3">
            <a:alphaModFix/>
          </a:blip>
          <a:stretch>
            <a:fillRect/>
          </a:stretch>
        </p:blipFill>
        <p:spPr>
          <a:xfrm>
            <a:off x="2021945" y="-4046659"/>
            <a:ext cx="5376556" cy="3275527"/>
          </a:xfrm>
          <a:prstGeom prst="rect">
            <a:avLst/>
          </a:prstGeom>
          <a:noFill/>
          <a:ln>
            <a:noFill/>
          </a:ln>
        </p:spPr>
      </p:pic>
      <p:sp>
        <p:nvSpPr>
          <p:cNvPr id="4" name="Google Shape;125;p21"/>
          <p:cNvSpPr txBox="1">
            <a:spLocks noGrp="1"/>
          </p:cNvSpPr>
          <p:nvPr>
            <p:ph type="body" idx="4294967295"/>
          </p:nvPr>
        </p:nvSpPr>
        <p:spPr>
          <a:xfrm>
            <a:off x="485145" y="3887074"/>
            <a:ext cx="5715000" cy="1019507"/>
          </a:xfrm>
          <a:prstGeom prst="rect">
            <a:avLst/>
          </a:prstGeom>
        </p:spPr>
        <p:txBody>
          <a:bodyPr spcFirstLastPara="1" wrap="square" lIns="91425" tIns="91425" rIns="91425" bIns="91425" anchor="t" anchorCtr="0">
            <a:noAutofit/>
          </a:bodyPr>
          <a:lstStyle/>
          <a:p>
            <a:pPr marL="387350" indent="-285750">
              <a:buSzPts val="2000"/>
            </a:pPr>
            <a:r>
              <a:rPr lang="vi-VN" sz="1100" b="1" dirty="0" smtClean="0">
                <a:latin typeface="Calibri" panose="020F0502020204030204" pitchFamily="34" charset="0"/>
                <a:cs typeface="Calibri" panose="020F0502020204030204" pitchFamily="34" charset="0"/>
              </a:rPr>
              <a:t>Một nhánh trong học máy (machine learning)</a:t>
            </a:r>
          </a:p>
          <a:p>
            <a:pPr marL="387350" indent="-285750">
              <a:buSzPts val="2000"/>
            </a:pPr>
            <a:r>
              <a:rPr lang="vi-VN" sz="1100" b="1" dirty="0" smtClean="0">
                <a:solidFill>
                  <a:srgbClr val="1155CC"/>
                </a:solidFill>
                <a:latin typeface="Calibri" panose="020F0502020204030204" pitchFamily="34" charset="0"/>
                <a:cs typeface="Calibri" panose="020F0502020204030204" pitchFamily="34" charset="0"/>
              </a:rPr>
              <a:t>Mô hình xây dựng dựa trên dữ liệu, để thực hiện một nhiệm vụ cụ thể</a:t>
            </a:r>
          </a:p>
          <a:p>
            <a:pPr marL="387350" indent="-285750">
              <a:buSzPts val="2000"/>
            </a:pPr>
            <a:r>
              <a:rPr lang="vi-VN" sz="1100" b="1" dirty="0" smtClean="0">
                <a:latin typeface="Calibri" panose="020F0502020204030204" pitchFamily="34" charset="0"/>
                <a:cs typeface="Calibri" panose="020F0502020204030204" pitchFamily="34" charset="0"/>
              </a:rPr>
              <a:t>Đạt kết quả cao hơn các thuật toán học máy truyền thống</a:t>
            </a:r>
          </a:p>
          <a:p>
            <a:pPr marL="387350" indent="-285750">
              <a:buSzPts val="2000"/>
            </a:pPr>
            <a:r>
              <a:rPr lang="vi-VN" sz="1100" b="1" dirty="0" smtClean="0">
                <a:solidFill>
                  <a:srgbClr val="1155CC"/>
                </a:solidFill>
                <a:latin typeface="Calibri" panose="020F0502020204030204" pitchFamily="34" charset="0"/>
                <a:cs typeface="Calibri" panose="020F0502020204030204" pitchFamily="34" charset="0"/>
              </a:rPr>
              <a:t>Thường được sử dụng trong xử lý ảnh (CV), ngôn ngữ tự nhiên (NLP)</a:t>
            </a:r>
            <a:endParaRPr sz="1100" b="1" dirty="0">
              <a:solidFill>
                <a:srgbClr val="1155CC"/>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4"/>
          <a:stretch>
            <a:fillRect/>
          </a:stretch>
        </p:blipFill>
        <p:spPr>
          <a:xfrm>
            <a:off x="576373" y="684718"/>
            <a:ext cx="8267700" cy="3202356"/>
          </a:xfrm>
          <a:prstGeom prst="rect">
            <a:avLst/>
          </a:prstGeom>
        </p:spPr>
      </p:pic>
    </p:spTree>
    <p:extLst>
      <p:ext uri="{BB962C8B-B14F-4D97-AF65-F5344CB8AC3E}">
        <p14:creationId xmlns:p14="http://schemas.microsoft.com/office/powerpoint/2010/main" val="3864186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Ứng</a:t>
            </a:r>
            <a:r>
              <a:rPr lang="en-GB" dirty="0" smtClean="0"/>
              <a:t> </a:t>
            </a:r>
            <a:r>
              <a:rPr lang="en-GB" dirty="0" err="1" smtClean="0"/>
              <a:t>dụng</a:t>
            </a:r>
            <a:r>
              <a:rPr lang="en-GB" dirty="0" smtClean="0"/>
              <a:t> </a:t>
            </a:r>
            <a:r>
              <a:rPr lang="en-GB" dirty="0" err="1" smtClean="0"/>
              <a:t>của</a:t>
            </a:r>
            <a:r>
              <a:rPr lang="en-GB" dirty="0" smtClean="0"/>
              <a:t> </a:t>
            </a:r>
            <a:r>
              <a:rPr lang="vi-VN" dirty="0" smtClean="0"/>
              <a:t>d</a:t>
            </a:r>
            <a:r>
              <a:rPr lang="en-GB" dirty="0" err="1" smtClean="0"/>
              <a:t>eep</a:t>
            </a:r>
            <a:r>
              <a:rPr lang="en-GB" dirty="0" smtClean="0"/>
              <a:t> </a:t>
            </a:r>
            <a:r>
              <a:rPr lang="vi-VN" dirty="0" smtClean="0"/>
              <a:t>l</a:t>
            </a:r>
            <a:r>
              <a:rPr lang="en-GB" dirty="0" smtClean="0"/>
              <a:t>earning</a:t>
            </a:r>
            <a:endParaRPr dirty="0"/>
          </a:p>
        </p:txBody>
      </p:sp>
      <p:pic>
        <p:nvPicPr>
          <p:cNvPr id="78" name="Google Shape;78;p17"/>
          <p:cNvPicPr preferRelativeResize="0"/>
          <p:nvPr/>
        </p:nvPicPr>
        <p:blipFill>
          <a:blip r:embed="rId3">
            <a:alphaModFix/>
          </a:blip>
          <a:stretch>
            <a:fillRect/>
          </a:stretch>
        </p:blipFill>
        <p:spPr>
          <a:xfrm>
            <a:off x="3604103" y="1045390"/>
            <a:ext cx="1965727" cy="1271576"/>
          </a:xfrm>
          <a:prstGeom prst="rect">
            <a:avLst/>
          </a:prstGeom>
          <a:noFill/>
          <a:ln>
            <a:noFill/>
          </a:ln>
        </p:spPr>
      </p:pic>
      <p:pic>
        <p:nvPicPr>
          <p:cNvPr id="79" name="Google Shape;79;p17"/>
          <p:cNvPicPr preferRelativeResize="0"/>
          <p:nvPr/>
        </p:nvPicPr>
        <p:blipFill>
          <a:blip r:embed="rId4">
            <a:alphaModFix/>
          </a:blip>
          <a:stretch>
            <a:fillRect/>
          </a:stretch>
        </p:blipFill>
        <p:spPr>
          <a:xfrm>
            <a:off x="1143605" y="1045390"/>
            <a:ext cx="1960260" cy="1271576"/>
          </a:xfrm>
          <a:prstGeom prst="rect">
            <a:avLst/>
          </a:prstGeom>
          <a:noFill/>
          <a:ln>
            <a:noFill/>
          </a:ln>
        </p:spPr>
      </p:pic>
      <p:pic>
        <p:nvPicPr>
          <p:cNvPr id="80" name="Google Shape;80;p17"/>
          <p:cNvPicPr preferRelativeResize="0"/>
          <p:nvPr/>
        </p:nvPicPr>
        <p:blipFill>
          <a:blip r:embed="rId5">
            <a:alphaModFix/>
          </a:blip>
          <a:stretch>
            <a:fillRect/>
          </a:stretch>
        </p:blipFill>
        <p:spPr>
          <a:xfrm>
            <a:off x="6035363" y="1017725"/>
            <a:ext cx="1939796" cy="1272251"/>
          </a:xfrm>
          <a:prstGeom prst="rect">
            <a:avLst/>
          </a:prstGeom>
          <a:noFill/>
          <a:ln>
            <a:noFill/>
          </a:ln>
        </p:spPr>
      </p:pic>
      <p:pic>
        <p:nvPicPr>
          <p:cNvPr id="81" name="Google Shape;81;p17"/>
          <p:cNvPicPr preferRelativeResize="0"/>
          <p:nvPr/>
        </p:nvPicPr>
        <p:blipFill>
          <a:blip r:embed="rId6">
            <a:alphaModFix/>
          </a:blip>
          <a:stretch>
            <a:fillRect/>
          </a:stretch>
        </p:blipFill>
        <p:spPr>
          <a:xfrm>
            <a:off x="1108992" y="3036091"/>
            <a:ext cx="1994874" cy="1451581"/>
          </a:xfrm>
          <a:prstGeom prst="rect">
            <a:avLst/>
          </a:prstGeom>
          <a:noFill/>
          <a:ln>
            <a:noFill/>
          </a:ln>
        </p:spPr>
      </p:pic>
      <p:pic>
        <p:nvPicPr>
          <p:cNvPr id="82" name="Google Shape;82;p17"/>
          <p:cNvPicPr preferRelativeResize="0"/>
          <p:nvPr/>
        </p:nvPicPr>
        <p:blipFill>
          <a:blip r:embed="rId7">
            <a:alphaModFix/>
          </a:blip>
          <a:stretch>
            <a:fillRect/>
          </a:stretch>
        </p:blipFill>
        <p:spPr>
          <a:xfrm>
            <a:off x="3589605" y="3009438"/>
            <a:ext cx="1980225" cy="1451244"/>
          </a:xfrm>
          <a:prstGeom prst="rect">
            <a:avLst/>
          </a:prstGeom>
          <a:noFill/>
          <a:ln>
            <a:noFill/>
          </a:ln>
        </p:spPr>
      </p:pic>
      <p:pic>
        <p:nvPicPr>
          <p:cNvPr id="83" name="Google Shape;83;p17"/>
          <p:cNvPicPr preferRelativeResize="0"/>
          <p:nvPr/>
        </p:nvPicPr>
        <p:blipFill>
          <a:blip r:embed="rId8">
            <a:alphaModFix/>
          </a:blip>
          <a:stretch>
            <a:fillRect/>
          </a:stretch>
        </p:blipFill>
        <p:spPr>
          <a:xfrm>
            <a:off x="6256091" y="3009775"/>
            <a:ext cx="1719068" cy="1374538"/>
          </a:xfrm>
          <a:prstGeom prst="rect">
            <a:avLst/>
          </a:prstGeom>
          <a:noFill/>
          <a:ln>
            <a:noFill/>
          </a:ln>
        </p:spPr>
      </p:pic>
      <p:pic>
        <p:nvPicPr>
          <p:cNvPr id="84" name="Google Shape;84;p17"/>
          <p:cNvPicPr preferRelativeResize="0"/>
          <p:nvPr/>
        </p:nvPicPr>
        <p:blipFill>
          <a:blip r:embed="rId9">
            <a:alphaModFix/>
          </a:blip>
          <a:stretch>
            <a:fillRect/>
          </a:stretch>
        </p:blipFill>
        <p:spPr>
          <a:xfrm>
            <a:off x="222250" y="5231275"/>
            <a:ext cx="3333750" cy="1628775"/>
          </a:xfrm>
          <a:prstGeom prst="rect">
            <a:avLst/>
          </a:prstGeom>
          <a:noFill/>
          <a:ln>
            <a:noFill/>
          </a:ln>
        </p:spPr>
      </p:pic>
      <p:pic>
        <p:nvPicPr>
          <p:cNvPr id="85" name="Google Shape;85;p17"/>
          <p:cNvPicPr preferRelativeResize="0"/>
          <p:nvPr/>
        </p:nvPicPr>
        <p:blipFill>
          <a:blip r:embed="rId10">
            <a:alphaModFix/>
          </a:blip>
          <a:stretch>
            <a:fillRect/>
          </a:stretch>
        </p:blipFill>
        <p:spPr>
          <a:xfrm>
            <a:off x="3661899" y="5231275"/>
            <a:ext cx="2168766" cy="1628775"/>
          </a:xfrm>
          <a:prstGeom prst="rect">
            <a:avLst/>
          </a:prstGeom>
          <a:noFill/>
          <a:ln>
            <a:noFill/>
          </a:ln>
        </p:spPr>
      </p:pic>
      <p:sp>
        <p:nvSpPr>
          <p:cNvPr id="2" name="TextBox 1"/>
          <p:cNvSpPr txBox="1"/>
          <p:nvPr/>
        </p:nvSpPr>
        <p:spPr>
          <a:xfrm>
            <a:off x="1235511" y="2316966"/>
            <a:ext cx="1776448"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giọng</a:t>
            </a:r>
            <a:r>
              <a:rPr lang="en-US" dirty="0" smtClean="0"/>
              <a:t> </a:t>
            </a:r>
            <a:r>
              <a:rPr lang="en-US" dirty="0" err="1" smtClean="0"/>
              <a:t>nói</a:t>
            </a:r>
            <a:endParaRPr lang="en-US" dirty="0"/>
          </a:p>
        </p:txBody>
      </p:sp>
      <p:sp>
        <p:nvSpPr>
          <p:cNvPr id="12" name="TextBox 11"/>
          <p:cNvSpPr txBox="1"/>
          <p:nvPr/>
        </p:nvSpPr>
        <p:spPr>
          <a:xfrm>
            <a:off x="3691493" y="2265834"/>
            <a:ext cx="1885453"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khuôn</a:t>
            </a:r>
            <a:r>
              <a:rPr lang="en-US" dirty="0" smtClean="0"/>
              <a:t> </a:t>
            </a:r>
            <a:r>
              <a:rPr lang="en-US" dirty="0" err="1" smtClean="0"/>
              <a:t>mặt</a:t>
            </a:r>
            <a:endParaRPr lang="en-US" dirty="0"/>
          </a:p>
        </p:txBody>
      </p:sp>
      <p:sp>
        <p:nvSpPr>
          <p:cNvPr id="13" name="TextBox 12"/>
          <p:cNvSpPr txBox="1"/>
          <p:nvPr/>
        </p:nvSpPr>
        <p:spPr>
          <a:xfrm>
            <a:off x="6325427" y="2225147"/>
            <a:ext cx="1359668" cy="307777"/>
          </a:xfrm>
          <a:prstGeom prst="rect">
            <a:avLst/>
          </a:prstGeom>
          <a:noFill/>
        </p:spPr>
        <p:txBody>
          <a:bodyPr wrap="none" rtlCol="0">
            <a:spAutoFit/>
          </a:bodyPr>
          <a:lstStyle/>
          <a:p>
            <a:r>
              <a:rPr lang="en-US" dirty="0" err="1" smtClean="0"/>
              <a:t>Dịch</a:t>
            </a:r>
            <a:r>
              <a:rPr lang="en-US" dirty="0" smtClean="0"/>
              <a:t> </a:t>
            </a:r>
            <a:r>
              <a:rPr lang="en-US" dirty="0" err="1" smtClean="0"/>
              <a:t>ngôn</a:t>
            </a:r>
            <a:r>
              <a:rPr lang="en-US" dirty="0" smtClean="0"/>
              <a:t> </a:t>
            </a:r>
            <a:r>
              <a:rPr lang="en-US" dirty="0" err="1" smtClean="0"/>
              <a:t>ngữ</a:t>
            </a:r>
            <a:endParaRPr lang="en-US" dirty="0"/>
          </a:p>
        </p:txBody>
      </p:sp>
      <p:sp>
        <p:nvSpPr>
          <p:cNvPr id="14" name="TextBox 13"/>
          <p:cNvSpPr txBox="1"/>
          <p:nvPr/>
        </p:nvSpPr>
        <p:spPr>
          <a:xfrm>
            <a:off x="1263089" y="4411303"/>
            <a:ext cx="1686680"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văn</a:t>
            </a:r>
            <a:r>
              <a:rPr lang="en-US" dirty="0" smtClean="0"/>
              <a:t> </a:t>
            </a:r>
            <a:r>
              <a:rPr lang="en-US" dirty="0" err="1" smtClean="0"/>
              <a:t>bản</a:t>
            </a:r>
            <a:endParaRPr lang="en-US" dirty="0"/>
          </a:p>
        </p:txBody>
      </p:sp>
      <p:sp>
        <p:nvSpPr>
          <p:cNvPr id="15" name="TextBox 14"/>
          <p:cNvSpPr txBox="1"/>
          <p:nvPr/>
        </p:nvSpPr>
        <p:spPr>
          <a:xfrm>
            <a:off x="4216474" y="4384313"/>
            <a:ext cx="853119" cy="307777"/>
          </a:xfrm>
          <a:prstGeom prst="rect">
            <a:avLst/>
          </a:prstGeom>
          <a:noFill/>
        </p:spPr>
        <p:txBody>
          <a:bodyPr wrap="none" rtlCol="0">
            <a:spAutoFit/>
          </a:bodyPr>
          <a:lstStyle/>
          <a:p>
            <a:r>
              <a:rPr lang="en-US" dirty="0" err="1" smtClean="0"/>
              <a:t>Xe</a:t>
            </a:r>
            <a:r>
              <a:rPr lang="en-US" dirty="0" smtClean="0"/>
              <a:t> </a:t>
            </a:r>
            <a:r>
              <a:rPr lang="en-US" dirty="0" err="1" smtClean="0"/>
              <a:t>tự</a:t>
            </a:r>
            <a:r>
              <a:rPr lang="en-US" dirty="0" smtClean="0"/>
              <a:t> </a:t>
            </a:r>
            <a:r>
              <a:rPr lang="en-US" dirty="0" err="1" smtClean="0"/>
              <a:t>lái</a:t>
            </a:r>
            <a:endParaRPr lang="en-US" dirty="0"/>
          </a:p>
        </p:txBody>
      </p:sp>
      <p:sp>
        <p:nvSpPr>
          <p:cNvPr id="16" name="TextBox 15"/>
          <p:cNvSpPr txBox="1"/>
          <p:nvPr/>
        </p:nvSpPr>
        <p:spPr>
          <a:xfrm>
            <a:off x="6863793" y="4384312"/>
            <a:ext cx="503664" cy="307777"/>
          </a:xfrm>
          <a:prstGeom prst="rect">
            <a:avLst/>
          </a:prstGeom>
          <a:noFill/>
        </p:spPr>
        <p:txBody>
          <a:bodyPr wrap="none" rtlCol="0">
            <a:spAutoFit/>
          </a:bodyPr>
          <a:lstStyle/>
          <a:p>
            <a:r>
              <a:rPr lang="en-US" dirty="0" smtClean="0"/>
              <a:t>Y </a:t>
            </a:r>
            <a:r>
              <a:rPr lang="en-US" dirty="0" err="1" smtClean="0"/>
              <a:t>tế</a:t>
            </a:r>
            <a:endParaRPr lang="en-US" dirty="0"/>
          </a:p>
        </p:txBody>
      </p:sp>
    </p:spTree>
    <p:extLst>
      <p:ext uri="{BB962C8B-B14F-4D97-AF65-F5344CB8AC3E}">
        <p14:creationId xmlns:p14="http://schemas.microsoft.com/office/powerpoint/2010/main" val="15056510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Thu </a:t>
            </a:r>
            <a:r>
              <a:rPr lang="en-US" dirty="0" err="1" smtClean="0"/>
              <a:t>nhập</a:t>
            </a:r>
            <a:r>
              <a:rPr lang="en-US" dirty="0" smtClean="0"/>
              <a:t> </a:t>
            </a:r>
            <a:r>
              <a:rPr lang="en-US" dirty="0" err="1" smtClean="0"/>
              <a:t>trung</a:t>
            </a:r>
            <a:r>
              <a:rPr lang="en-US" dirty="0" smtClean="0"/>
              <a:t> </a:t>
            </a:r>
            <a:r>
              <a:rPr lang="en-US" dirty="0" err="1" smtClean="0"/>
              <a:t>bình</a:t>
            </a:r>
            <a:r>
              <a:rPr lang="en-US" dirty="0" smtClean="0"/>
              <a:t> </a:t>
            </a:r>
            <a:r>
              <a:rPr lang="en-US" dirty="0" err="1" smtClean="0"/>
              <a:t>theo</a:t>
            </a:r>
            <a:r>
              <a:rPr lang="en-US" dirty="0" smtClean="0"/>
              <a:t> </a:t>
            </a:r>
            <a:r>
              <a:rPr lang="en-US" dirty="0" err="1" smtClean="0"/>
              <a:t>vị</a:t>
            </a:r>
            <a:r>
              <a:rPr lang="en-US" dirty="0" smtClean="0"/>
              <a:t> </a:t>
            </a:r>
            <a:r>
              <a:rPr lang="en-US" dirty="0" err="1" smtClean="0"/>
              <a:t>trí</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026" name="Picture 2" descr="Lương kỹ sư AI Việt Nam gần 70 triệu đồng/tháng, cao nhất trong các kỹ sư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00" y="833523"/>
            <a:ext cx="866775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56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Vai</a:t>
            </a:r>
            <a:r>
              <a:rPr lang="en-US" dirty="0" smtClean="0"/>
              <a:t> </a:t>
            </a:r>
            <a:r>
              <a:rPr lang="en-US" dirty="0" err="1" smtClean="0"/>
              <a:t>trò</a:t>
            </a:r>
            <a:r>
              <a:rPr lang="en-US" dirty="0" smtClean="0"/>
              <a:t> </a:t>
            </a:r>
            <a:r>
              <a:rPr lang="en-US" dirty="0" err="1" smtClean="0"/>
              <a:t>của</a:t>
            </a:r>
            <a:r>
              <a:rPr lang="en-US" dirty="0" smtClean="0"/>
              <a:t> deep learning </a:t>
            </a:r>
            <a:r>
              <a:rPr lang="en-US" dirty="0" err="1" smtClean="0"/>
              <a:t>trong</a:t>
            </a:r>
            <a:r>
              <a:rPr lang="en-US" dirty="0" smtClean="0"/>
              <a:t> </a:t>
            </a:r>
            <a:r>
              <a:rPr lang="en-US" dirty="0" err="1" smtClean="0"/>
              <a:t>thực</a:t>
            </a:r>
            <a:r>
              <a:rPr lang="en-US" dirty="0" smtClean="0"/>
              <a:t> </a:t>
            </a:r>
            <a:r>
              <a:rPr lang="en-US" dirty="0" err="1" smtClean="0"/>
              <a:t>tế</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2050" name="Picture 2" descr="Hidden Technical Debt of Machine Learning Systems Google - Metamav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50" y="1386827"/>
            <a:ext cx="7841394" cy="254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9208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Skill set </a:t>
            </a:r>
            <a:r>
              <a:rPr lang="en-US" dirty="0" err="1" smtClean="0"/>
              <a:t>của</a:t>
            </a:r>
            <a:r>
              <a:rPr lang="en-US" dirty="0" smtClean="0"/>
              <a:t> </a:t>
            </a:r>
            <a:r>
              <a:rPr lang="en-US" dirty="0" err="1" smtClean="0"/>
              <a:t>các</a:t>
            </a:r>
            <a:r>
              <a:rPr lang="en-US" dirty="0" smtClean="0"/>
              <a:t> </a:t>
            </a:r>
            <a:r>
              <a:rPr lang="en-US" dirty="0" err="1" smtClean="0"/>
              <a:t>vị</a:t>
            </a:r>
            <a:r>
              <a:rPr lang="en-US" dirty="0" smtClean="0"/>
              <a:t> </a:t>
            </a:r>
            <a:r>
              <a:rPr lang="en-US" dirty="0" err="1" smtClean="0"/>
              <a:t>trí</a:t>
            </a:r>
            <a:r>
              <a:rPr lang="en-US" dirty="0" smtClean="0"/>
              <a:t> </a:t>
            </a:r>
            <a:r>
              <a:rPr lang="en-US" dirty="0" err="1" smtClean="0"/>
              <a:t>trong</a:t>
            </a:r>
            <a:r>
              <a:rPr lang="en-US" dirty="0" smtClean="0"/>
              <a:t> data team</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2" descr="Spider chart of the skills differences between Data Engineers, Data Scientists, Data Analysts, and ML Engineers"/>
          <p:cNvPicPr>
            <a:picLocks noChangeAspect="1" noChangeArrowheads="1"/>
          </p:cNvPicPr>
          <p:nvPr/>
        </p:nvPicPr>
        <p:blipFill rotWithShape="1">
          <a:blip r:embed="rId2">
            <a:extLst>
              <a:ext uri="{28A0092B-C50C-407E-A947-70E740481C1C}">
                <a14:useLocalDpi xmlns:a14="http://schemas.microsoft.com/office/drawing/2010/main" val="0"/>
              </a:ext>
            </a:extLst>
          </a:blip>
          <a:srcRect l="10094" t="1666" r="9591" b="2049"/>
          <a:stretch/>
        </p:blipFill>
        <p:spPr bwMode="auto">
          <a:xfrm>
            <a:off x="1650196" y="1266687"/>
            <a:ext cx="58420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727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125232" y="3132533"/>
            <a:ext cx="2372100" cy="1052225"/>
          </a:xfrm>
          <a:prstGeom prst="rect">
            <a:avLst/>
          </a:prstGeom>
          <a:noFill/>
          <a:ln>
            <a:noFill/>
          </a:ln>
        </p:spPr>
      </p:pic>
      <p:sp>
        <p:nvSpPr>
          <p:cNvPr id="160" name="Google Shape;160;p25"/>
          <p:cNvSpPr txBox="1"/>
          <p:nvPr/>
        </p:nvSpPr>
        <p:spPr>
          <a:xfrm>
            <a:off x="3720182" y="3291946"/>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720182" y="2141254"/>
            <a:ext cx="41799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0B5394"/>
                </a:solidFill>
              </a:rPr>
              <a:t>Giảng </a:t>
            </a:r>
            <a:r>
              <a:rPr lang="en" dirty="0" smtClean="0">
                <a:solidFill>
                  <a:srgbClr val="0B5394"/>
                </a:solidFill>
              </a:rPr>
              <a:t>viên: </a:t>
            </a:r>
            <a:r>
              <a:rPr lang="en" dirty="0">
                <a:solidFill>
                  <a:srgbClr val="0B5394"/>
                </a:solidFill>
              </a:rPr>
              <a:t>TS. </a:t>
            </a:r>
            <a:r>
              <a:rPr lang="en" dirty="0" smtClean="0">
                <a:solidFill>
                  <a:srgbClr val="0B5394"/>
                </a:solidFill>
              </a:rPr>
              <a:t>Lê Văn Khoa</a:t>
            </a:r>
            <a:endParaRPr dirty="0">
              <a:solidFill>
                <a:srgbClr val="0B5394"/>
              </a:solidFill>
            </a:endParaRPr>
          </a:p>
          <a:p>
            <a:pPr marL="0" lvl="0" indent="0" algn="l" rtl="0">
              <a:spcBef>
                <a:spcPts val="0"/>
              </a:spcBef>
              <a:spcAft>
                <a:spcPts val="0"/>
              </a:spcAft>
              <a:buNone/>
            </a:pPr>
            <a:r>
              <a:rPr lang="en" dirty="0" smtClean="0">
                <a:solidFill>
                  <a:srgbClr val="0B5394"/>
                </a:solidFill>
              </a:rPr>
              <a:t>email: vankhoa21991@gmail.com </a:t>
            </a:r>
            <a:endParaRPr dirty="0">
              <a:solidFill>
                <a:srgbClr val="0B5394"/>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32" y="1837088"/>
            <a:ext cx="2141428" cy="122393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Khác</a:t>
            </a:r>
            <a:r>
              <a:rPr lang="en-US" dirty="0" smtClean="0"/>
              <a:t> </a:t>
            </a:r>
            <a:r>
              <a:rPr lang="en-US" dirty="0" err="1" smtClean="0"/>
              <a:t>biệt</a:t>
            </a:r>
            <a:r>
              <a:rPr lang="en-US" dirty="0" smtClean="0"/>
              <a:t> </a:t>
            </a:r>
            <a:r>
              <a:rPr lang="en-US" dirty="0" err="1" smtClean="0"/>
              <a:t>giữa</a:t>
            </a:r>
            <a:r>
              <a:rPr lang="en-US" dirty="0" smtClean="0"/>
              <a:t> </a:t>
            </a:r>
            <a:r>
              <a:rPr lang="en-US" dirty="0" err="1" smtClean="0"/>
              <a:t>DataScience</a:t>
            </a:r>
            <a:r>
              <a:rPr lang="en-US" dirty="0" smtClean="0"/>
              <a:t> </a:t>
            </a:r>
            <a:r>
              <a:rPr lang="en-US" dirty="0" err="1" smtClean="0"/>
              <a:t>và</a:t>
            </a:r>
            <a:r>
              <a:rPr lang="en-US" dirty="0" smtClean="0"/>
              <a:t> Software Engineering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2050" name="Picture 2" descr="Best Machine Learning Meme : r/TheInsaneAp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249" y="1531689"/>
            <a:ext cx="4572397" cy="2946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82189" y="961085"/>
            <a:ext cx="4346515" cy="52322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2800" dirty="0" smtClean="0">
                <a:ln w="0"/>
                <a:solidFill>
                  <a:schemeClr val="bg1"/>
                </a:solidFill>
                <a:effectLst>
                  <a:outerShdw blurRad="38100" dist="19050" dir="2700000" algn="tl" rotWithShape="0">
                    <a:schemeClr val="dk1">
                      <a:alpha val="40000"/>
                    </a:schemeClr>
                  </a:outerShdw>
                </a:effectLst>
              </a:rPr>
              <a:t>Black box</a:t>
            </a:r>
            <a:endParaRPr lang="en-US" sz="28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583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Lịch</a:t>
            </a:r>
            <a:r>
              <a:rPr lang="en-US" dirty="0" smtClean="0"/>
              <a:t> </a:t>
            </a:r>
            <a:r>
              <a:rPr lang="en-US" dirty="0" err="1" smtClean="0"/>
              <a:t>sử</a:t>
            </a:r>
            <a:r>
              <a:rPr lang="en-US" dirty="0" smtClean="0"/>
              <a:t> </a:t>
            </a:r>
            <a:r>
              <a:rPr lang="en-US" dirty="0" err="1" smtClean="0"/>
              <a:t>phát</a:t>
            </a:r>
            <a:r>
              <a:rPr lang="en-US" dirty="0" smtClean="0"/>
              <a:t> </a:t>
            </a:r>
            <a:r>
              <a:rPr lang="en-US" dirty="0" err="1" smtClean="0"/>
              <a:t>triển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1026" name="Picture 2" descr="https://www.e-ce.org/upload/thumbnails/ce-2020-054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199" y="735401"/>
            <a:ext cx="6871888" cy="385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5938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Lịch</a:t>
            </a:r>
            <a:r>
              <a:rPr lang="en-GB" dirty="0" smtClean="0"/>
              <a:t> </a:t>
            </a:r>
            <a:r>
              <a:rPr lang="en-GB" dirty="0" err="1" smtClean="0"/>
              <a:t>sử</a:t>
            </a:r>
            <a:r>
              <a:rPr lang="en-GB" dirty="0" smtClean="0"/>
              <a:t> </a:t>
            </a:r>
            <a:r>
              <a:rPr lang="en-GB" dirty="0" err="1" smtClean="0"/>
              <a:t>phát</a:t>
            </a:r>
            <a:r>
              <a:rPr lang="en-GB" dirty="0" smtClean="0"/>
              <a:t> </a:t>
            </a:r>
            <a:r>
              <a:rPr lang="en-GB" dirty="0" err="1" smtClean="0"/>
              <a:t>triển</a:t>
            </a:r>
            <a:endParaRPr dirty="0"/>
          </a:p>
        </p:txBody>
      </p:sp>
      <p:graphicFrame>
        <p:nvGraphicFramePr>
          <p:cNvPr id="110" name="Google Shape;110;p21"/>
          <p:cNvGraphicFramePr/>
          <p:nvPr/>
        </p:nvGraphicFramePr>
        <p:xfrm>
          <a:off x="1151283" y="1399388"/>
          <a:ext cx="7239000" cy="3276450"/>
        </p:xfrm>
        <a:graphic>
          <a:graphicData uri="http://schemas.openxmlformats.org/drawingml/2006/table">
            <a:tbl>
              <a:tblPr>
                <a:noFil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0">
                <a:tc>
                  <a:txBody>
                    <a:bodyPr/>
                    <a:lstStyle/>
                    <a:p>
                      <a:pPr marL="0" lvl="0" indent="0" algn="ctr" rtl="0">
                        <a:lnSpc>
                          <a:spcPct val="100000"/>
                        </a:lnSpc>
                        <a:spcBef>
                          <a:spcPts val="0"/>
                        </a:spcBef>
                        <a:spcAft>
                          <a:spcPts val="0"/>
                        </a:spcAft>
                        <a:buNone/>
                      </a:pPr>
                      <a:r>
                        <a:rPr lang="vi-VN" sz="800" dirty="0" smtClean="0">
                          <a:solidFill>
                            <a:schemeClr val="dk1"/>
                          </a:solidFill>
                        </a:rPr>
                        <a:t>Thập</a:t>
                      </a:r>
                      <a:r>
                        <a:rPr lang="vi-VN" sz="800" baseline="0" dirty="0" smtClean="0">
                          <a:solidFill>
                            <a:schemeClr val="dk1"/>
                          </a:solidFill>
                        </a:rPr>
                        <a:t> niên</a:t>
                      </a:r>
                      <a:endParaRPr sz="800" dirty="0">
                        <a:solidFill>
                          <a:schemeClr val="dk1"/>
                        </a:solidFill>
                      </a:endParaRPr>
                    </a:p>
                  </a:txBody>
                  <a:tcPr marL="228600"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Dữ</a:t>
                      </a:r>
                      <a:r>
                        <a:rPr lang="vi-VN" sz="800" baseline="0" dirty="0" smtClean="0">
                          <a:solidFill>
                            <a:schemeClr val="dk1"/>
                          </a:solidFill>
                        </a:rPr>
                        <a:t> liệu</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Dung lượng</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FLOPS</a:t>
                      </a:r>
                      <a:endParaRPr sz="8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Thuật</a:t>
                      </a:r>
                      <a:r>
                        <a:rPr lang="vi-VN" sz="800" baseline="0" dirty="0" smtClean="0">
                          <a:solidFill>
                            <a:schemeClr val="dk1"/>
                          </a:solidFill>
                        </a:rPr>
                        <a:t> toán</a:t>
                      </a:r>
                      <a:endParaRPr sz="800" dirty="0">
                        <a:solidFill>
                          <a:schemeClr val="dk1"/>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ctr" rtl="0">
                        <a:lnSpc>
                          <a:spcPct val="100000"/>
                        </a:lnSpc>
                        <a:spcBef>
                          <a:spcPts val="0"/>
                        </a:spcBef>
                        <a:spcAft>
                          <a:spcPts val="0"/>
                        </a:spcAft>
                        <a:buNone/>
                      </a:pPr>
                      <a:r>
                        <a:rPr lang="en-GB" sz="800" dirty="0">
                          <a:solidFill>
                            <a:schemeClr val="dk1"/>
                          </a:solidFill>
                        </a:rPr>
                        <a:t>1940</a:t>
                      </a:r>
                      <a:endParaRPr sz="800" dirty="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Multilayer perceptrons</a:t>
                      </a:r>
                      <a:endParaRPr sz="800">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00000"/>
                        </a:lnSpc>
                        <a:spcBef>
                          <a:spcPts val="0"/>
                        </a:spcBef>
                        <a:spcAft>
                          <a:spcPts val="0"/>
                        </a:spcAft>
                        <a:buNone/>
                      </a:pPr>
                      <a:r>
                        <a:rPr lang="en-GB" sz="800">
                          <a:solidFill>
                            <a:schemeClr val="dk1"/>
                          </a:solidFill>
                        </a:rPr>
                        <a:t>1970</a:t>
                      </a:r>
                      <a:endParaRPr sz="8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(Iris)</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KB</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dirty="0">
                          <a:solidFill>
                            <a:schemeClr val="dk1"/>
                          </a:solidFill>
                        </a:rPr>
                        <a:t>100 KF (Intel 8080)</a:t>
                      </a: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00000"/>
                        </a:lnSpc>
                        <a:spcBef>
                          <a:spcPts val="0"/>
                        </a:spcBef>
                        <a:spcAft>
                          <a:spcPts val="0"/>
                        </a:spcAft>
                        <a:buNone/>
                      </a:pPr>
                      <a:r>
                        <a:rPr lang="en-GB" sz="800">
                          <a:solidFill>
                            <a:schemeClr val="dk1"/>
                          </a:solidFill>
                        </a:rPr>
                        <a:t>1980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 (House prices in Boston)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KB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MF (Intel 80186)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00000"/>
                        </a:lnSpc>
                        <a:spcBef>
                          <a:spcPts val="0"/>
                        </a:spcBef>
                        <a:spcAft>
                          <a:spcPts val="0"/>
                        </a:spcAft>
                        <a:buNone/>
                      </a:pPr>
                      <a:r>
                        <a:rPr lang="en-GB" sz="800">
                          <a:solidFill>
                            <a:schemeClr val="dk1"/>
                          </a:solidFill>
                        </a:rPr>
                        <a:t>1990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K (optical character recognition)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MF (Intel 80486)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CNN </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LSTM</a:t>
                      </a:r>
                      <a:endParaRPr sz="800">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00000"/>
                        </a:lnSpc>
                        <a:spcBef>
                          <a:spcPts val="0"/>
                        </a:spcBef>
                        <a:spcAft>
                          <a:spcPts val="0"/>
                        </a:spcAft>
                        <a:buNone/>
                      </a:pPr>
                      <a:r>
                        <a:rPr lang="en-GB" sz="800">
                          <a:solidFill>
                            <a:schemeClr val="dk1"/>
                          </a:solidFill>
                        </a:rPr>
                        <a:t>2000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 (web pages)</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GF (Intel Core)</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00000"/>
                        </a:lnSpc>
                        <a:spcBef>
                          <a:spcPts val="0"/>
                        </a:spcBef>
                        <a:spcAft>
                          <a:spcPts val="0"/>
                        </a:spcAft>
                        <a:buNone/>
                      </a:pPr>
                      <a:r>
                        <a:rPr lang="en-GB" sz="800">
                          <a:solidFill>
                            <a:schemeClr val="dk1"/>
                          </a:solidFill>
                        </a:rPr>
                        <a:t>2010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G (advertising)</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TF (Nvidia C2050)</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Dropout</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Attention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GAN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Transformer</a:t>
                      </a:r>
                      <a:endParaRPr sz="800">
                        <a:solidFill>
                          <a:schemeClr val="dk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00000"/>
                        </a:lnSpc>
                        <a:spcBef>
                          <a:spcPts val="0"/>
                        </a:spcBef>
                        <a:spcAft>
                          <a:spcPts val="0"/>
                        </a:spcAft>
                        <a:buNone/>
                      </a:pPr>
                      <a:r>
                        <a:rPr lang="en-GB" sz="800">
                          <a:solidFill>
                            <a:schemeClr val="dk1"/>
                          </a:solidFill>
                        </a:rPr>
                        <a:t>2020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 (social network)</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PF (Nvidia DGX-2)</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62302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smtClean="0"/>
              <a:t>So sánh </a:t>
            </a:r>
            <a:r>
              <a:rPr lang="en-GB" sz="1800" dirty="0" err="1" smtClean="0"/>
              <a:t>học</a:t>
            </a:r>
            <a:r>
              <a:rPr lang="en-GB" sz="1800" dirty="0" smtClean="0"/>
              <a:t> </a:t>
            </a:r>
            <a:r>
              <a:rPr lang="en-GB" sz="1800" dirty="0" err="1" smtClean="0"/>
              <a:t>máy</a:t>
            </a:r>
            <a:r>
              <a:rPr lang="en-GB" sz="1800" dirty="0" smtClean="0"/>
              <a:t> v</a:t>
            </a:r>
            <a:r>
              <a:rPr lang="vi-VN" sz="1800" dirty="0"/>
              <a:t>à</a:t>
            </a:r>
            <a:r>
              <a:rPr lang="en-GB" sz="1800" dirty="0" smtClean="0"/>
              <a:t> </a:t>
            </a:r>
            <a:r>
              <a:rPr lang="en-GB" sz="1800" dirty="0" err="1" smtClean="0"/>
              <a:t>học</a:t>
            </a:r>
            <a:r>
              <a:rPr lang="en-GB" sz="1800" dirty="0" smtClean="0"/>
              <a:t> </a:t>
            </a:r>
            <a:r>
              <a:rPr lang="en-GB" sz="1800" dirty="0" err="1" smtClean="0"/>
              <a:t>sâu</a:t>
            </a:r>
            <a:r>
              <a:rPr lang="vi-VN" sz="1800" dirty="0" smtClean="0"/>
              <a:t> (machine learning vs deep learning)</a:t>
            </a:r>
            <a:endParaRPr sz="1800" dirty="0"/>
          </a:p>
        </p:txBody>
      </p:sp>
      <p:pic>
        <p:nvPicPr>
          <p:cNvPr id="72" name="Google Shape;72;p16"/>
          <p:cNvPicPr preferRelativeResize="0"/>
          <p:nvPr/>
        </p:nvPicPr>
        <p:blipFill>
          <a:blip r:embed="rId3">
            <a:alphaModFix/>
          </a:blip>
          <a:stretch>
            <a:fillRect/>
          </a:stretch>
        </p:blipFill>
        <p:spPr>
          <a:xfrm>
            <a:off x="1209675" y="1130550"/>
            <a:ext cx="6724650" cy="3305175"/>
          </a:xfrm>
          <a:prstGeom prst="rect">
            <a:avLst/>
          </a:prstGeom>
          <a:noFill/>
          <a:ln>
            <a:noFill/>
          </a:ln>
        </p:spPr>
      </p:pic>
    </p:spTree>
    <p:extLst>
      <p:ext uri="{BB962C8B-B14F-4D97-AF65-F5344CB8AC3E}">
        <p14:creationId xmlns:p14="http://schemas.microsoft.com/office/powerpoint/2010/main" val="40743349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loại</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giải</a:t>
            </a:r>
            <a:r>
              <a:rPr lang="en-US" dirty="0" smtClean="0"/>
              <a:t> </a:t>
            </a:r>
            <a:r>
              <a:rPr lang="en-US" dirty="0" err="1" smtClean="0"/>
              <a:t>quyết</a:t>
            </a:r>
            <a:r>
              <a:rPr lang="en-US" dirty="0" smtClean="0"/>
              <a:t> </a:t>
            </a:r>
            <a:r>
              <a:rPr lang="en-US" dirty="0" err="1" smtClean="0"/>
              <a:t>bởi</a:t>
            </a:r>
            <a:r>
              <a:rPr lang="en-US" dirty="0" smtClean="0"/>
              <a:t> ML/DL</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2052" name="Picture 4" descr="Reinforcement Learning 101. Learn the essentials of Reinforcement… | by  Shweta Bhatt | Towards Data Science"/>
          <p:cNvPicPr>
            <a:picLocks noChangeAspect="1" noChangeArrowheads="1"/>
          </p:cNvPicPr>
          <p:nvPr/>
        </p:nvPicPr>
        <p:blipFill rotWithShape="1">
          <a:blip r:embed="rId3">
            <a:extLst>
              <a:ext uri="{28A0092B-C50C-407E-A947-70E740481C1C}">
                <a14:useLocalDpi xmlns:a14="http://schemas.microsoft.com/office/drawing/2010/main" val="0"/>
              </a:ext>
            </a:extLst>
          </a:blip>
          <a:srcRect t="13048"/>
          <a:stretch/>
        </p:blipFill>
        <p:spPr bwMode="auto">
          <a:xfrm>
            <a:off x="1941145" y="1052599"/>
            <a:ext cx="5248159" cy="313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5772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en-GB" dirty="0" err="1" smtClean="0"/>
              <a:t>có</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97" name="Google Shape;97;p19"/>
          <p:cNvPicPr preferRelativeResize="0"/>
          <p:nvPr/>
        </p:nvPicPr>
        <p:blipFill rotWithShape="1">
          <a:blip r:embed="rId3">
            <a:alphaModFix/>
          </a:blip>
          <a:srcRect t="12115"/>
          <a:stretch/>
        </p:blipFill>
        <p:spPr>
          <a:xfrm>
            <a:off x="1774192" y="1294986"/>
            <a:ext cx="5985476" cy="2630173"/>
          </a:xfrm>
          <a:prstGeom prst="rect">
            <a:avLst/>
          </a:prstGeom>
          <a:noFill/>
          <a:ln>
            <a:noFill/>
          </a:ln>
        </p:spPr>
      </p:pic>
      <p:sp>
        <p:nvSpPr>
          <p:cNvPr id="2" name="TextBox 1"/>
          <p:cNvSpPr txBox="1"/>
          <p:nvPr/>
        </p:nvSpPr>
        <p:spPr>
          <a:xfrm>
            <a:off x="3823403" y="3925159"/>
            <a:ext cx="1887055" cy="307777"/>
          </a:xfrm>
          <a:prstGeom prst="rect">
            <a:avLst/>
          </a:prstGeom>
          <a:noFill/>
        </p:spPr>
        <p:txBody>
          <a:bodyPr wrap="none" rtlCol="0">
            <a:spAutoFit/>
          </a:bodyPr>
          <a:lstStyle/>
          <a:p>
            <a:r>
              <a:rPr lang="vi-VN" dirty="0" smtClean="0"/>
              <a:t>Phân loại và dự đoán</a:t>
            </a:r>
            <a:endParaRPr lang="en-US" dirty="0"/>
          </a:p>
        </p:txBody>
      </p:sp>
    </p:spTree>
    <p:extLst>
      <p:ext uri="{BB962C8B-B14F-4D97-AF65-F5344CB8AC3E}">
        <p14:creationId xmlns:p14="http://schemas.microsoft.com/office/powerpoint/2010/main" val="42062011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Unsupervised learning (</a:t>
            </a:r>
            <a:r>
              <a:rPr lang="en-GB" dirty="0" err="1" smtClean="0"/>
              <a:t>học</a:t>
            </a:r>
            <a:r>
              <a:rPr lang="en-GB" dirty="0" smtClean="0"/>
              <a:t> </a:t>
            </a:r>
            <a:r>
              <a:rPr lang="vi-VN" dirty="0" smtClean="0"/>
              <a:t>không</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4" name="Google Shape;104;p20"/>
          <p:cNvPicPr preferRelativeResize="0"/>
          <p:nvPr/>
        </p:nvPicPr>
        <p:blipFill>
          <a:blip r:embed="rId3">
            <a:alphaModFix/>
          </a:blip>
          <a:stretch>
            <a:fillRect/>
          </a:stretch>
        </p:blipFill>
        <p:spPr>
          <a:xfrm>
            <a:off x="523875" y="966788"/>
            <a:ext cx="8096250" cy="3209925"/>
          </a:xfrm>
          <a:prstGeom prst="rect">
            <a:avLst/>
          </a:prstGeom>
          <a:noFill/>
          <a:ln>
            <a:noFill/>
          </a:ln>
        </p:spPr>
      </p:pic>
      <p:sp>
        <p:nvSpPr>
          <p:cNvPr id="5" name="TextBox 4"/>
          <p:cNvSpPr txBox="1"/>
          <p:nvPr/>
        </p:nvSpPr>
        <p:spPr>
          <a:xfrm>
            <a:off x="2190579" y="4176713"/>
            <a:ext cx="4762842" cy="307777"/>
          </a:xfrm>
          <a:prstGeom prst="rect">
            <a:avLst/>
          </a:prstGeom>
          <a:noFill/>
        </p:spPr>
        <p:txBody>
          <a:bodyPr wrap="none" rtlCol="0">
            <a:spAutoFit/>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a:t>
            </a:r>
            <a:r>
              <a:rPr lang="en-US" dirty="0" smtClean="0"/>
              <a:t> </a:t>
            </a:r>
            <a:r>
              <a:rPr lang="en-US" dirty="0" err="1" smtClean="0"/>
              <a:t>vào</a:t>
            </a:r>
            <a:r>
              <a:rPr lang="en-US" dirty="0" smtClean="0"/>
              <a:t> </a:t>
            </a:r>
            <a:r>
              <a:rPr lang="en-US" dirty="0" err="1" smtClean="0"/>
              <a:t>thông</a:t>
            </a:r>
            <a:r>
              <a:rPr lang="en-US" dirty="0" smtClean="0"/>
              <a:t> tin </a:t>
            </a:r>
            <a:r>
              <a:rPr lang="en-US" dirty="0" err="1" smtClean="0"/>
              <a:t>sẵn</a:t>
            </a:r>
            <a:r>
              <a:rPr lang="en-US" dirty="0" smtClean="0"/>
              <a:t> </a:t>
            </a:r>
            <a:r>
              <a:rPr lang="en-US" dirty="0" err="1" smtClean="0"/>
              <a:t>có</a:t>
            </a:r>
            <a:r>
              <a:rPr lang="en-US" dirty="0" smtClean="0"/>
              <a:t> </a:t>
            </a:r>
            <a:r>
              <a:rPr lang="en-US" dirty="0" err="1" smtClean="0"/>
              <a:t>trong</a:t>
            </a:r>
            <a:r>
              <a:rPr lang="en-US" dirty="0" smtClean="0"/>
              <a:t> </a:t>
            </a:r>
            <a:r>
              <a:rPr lang="en-US" dirty="0" err="1" smtClean="0"/>
              <a:t>dữ</a:t>
            </a:r>
            <a:r>
              <a:rPr lang="en-US" dirty="0" smtClean="0"/>
              <a:t> </a:t>
            </a:r>
            <a:r>
              <a:rPr lang="en-US" dirty="0" err="1" smtClean="0"/>
              <a:t>liệu</a:t>
            </a:r>
            <a:endParaRPr lang="en-US" dirty="0"/>
          </a:p>
        </p:txBody>
      </p:sp>
    </p:spTree>
    <p:extLst>
      <p:ext uri="{BB962C8B-B14F-4D97-AF65-F5344CB8AC3E}">
        <p14:creationId xmlns:p14="http://schemas.microsoft.com/office/powerpoint/2010/main" val="3366250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Reinforcement learning (</a:t>
            </a:r>
            <a:r>
              <a:rPr lang="en-US" dirty="0" err="1" smtClean="0"/>
              <a:t>học</a:t>
            </a:r>
            <a:r>
              <a:rPr lang="en-US" dirty="0" smtClean="0"/>
              <a:t> </a:t>
            </a:r>
            <a:r>
              <a:rPr lang="en-US" dirty="0" err="1" smtClean="0"/>
              <a:t>tăng</a:t>
            </a:r>
            <a:r>
              <a:rPr lang="en-US" dirty="0" smtClean="0"/>
              <a:t> </a:t>
            </a:r>
            <a:r>
              <a:rPr lang="en-US" dirty="0" err="1" smtClean="0"/>
              <a:t>cường</a:t>
            </a:r>
            <a:r>
              <a:rPr lang="en-US" dirty="0" smtClean="0"/>
              <a:t>)</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3074" name="Picture 2" descr="Everything You Should Know About Reinforcement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t="25195"/>
          <a:stretch/>
        </p:blipFill>
        <p:spPr bwMode="auto">
          <a:xfrm>
            <a:off x="2105883" y="1010920"/>
            <a:ext cx="4930626" cy="30531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28587" y="3982077"/>
            <a:ext cx="6885218" cy="523220"/>
          </a:xfrm>
          <a:prstGeom prst="rect">
            <a:avLst/>
          </a:prstGeom>
          <a:noFill/>
        </p:spPr>
        <p:txBody>
          <a:bodyPr wrap="none" rtlCol="0">
            <a:spAutoFit/>
          </a:bodyPr>
          <a:lstStyle/>
          <a:p>
            <a:pPr algn="ct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việc</a:t>
            </a:r>
            <a:r>
              <a:rPr lang="en-US" dirty="0" smtClean="0"/>
              <a:t> </a:t>
            </a:r>
            <a:r>
              <a:rPr lang="en-US" dirty="0" err="1" smtClean="0"/>
              <a:t>thử</a:t>
            </a:r>
            <a:r>
              <a:rPr lang="en-US" dirty="0" smtClean="0"/>
              <a:t> </a:t>
            </a:r>
            <a:r>
              <a:rPr lang="en-US" dirty="0" err="1" smtClean="0"/>
              <a:t>sai</a:t>
            </a:r>
            <a:r>
              <a:rPr lang="en-US" dirty="0" smtClean="0"/>
              <a:t> </a:t>
            </a:r>
            <a:r>
              <a:rPr lang="en-US" dirty="0" err="1" smtClean="0"/>
              <a:t>của</a:t>
            </a:r>
            <a:r>
              <a:rPr lang="en-US" dirty="0" smtClean="0"/>
              <a:t> </a:t>
            </a:r>
            <a:r>
              <a:rPr lang="en-US" dirty="0" err="1" smtClean="0"/>
              <a:t>một</a:t>
            </a:r>
            <a:r>
              <a:rPr lang="en-US" dirty="0" smtClean="0"/>
              <a:t> agent </a:t>
            </a:r>
          </a:p>
          <a:p>
            <a:pPr algn="ctr"/>
            <a:r>
              <a:rPr lang="en-US" dirty="0" err="1" smtClean="0"/>
              <a:t>thực</a:t>
            </a:r>
            <a:r>
              <a:rPr lang="en-US" dirty="0" smtClean="0"/>
              <a:t> </a:t>
            </a:r>
            <a:r>
              <a:rPr lang="en-US" dirty="0" err="1" smtClean="0"/>
              <a:t>hiện</a:t>
            </a:r>
            <a:r>
              <a:rPr lang="en-US" dirty="0" smtClean="0"/>
              <a:t> </a:t>
            </a:r>
            <a:r>
              <a:rPr lang="en-US" dirty="0" err="1" smtClean="0"/>
              <a:t>hành</a:t>
            </a:r>
            <a:r>
              <a:rPr lang="en-US" dirty="0" smtClean="0"/>
              <a:t> </a:t>
            </a:r>
            <a:r>
              <a:rPr lang="en-US" dirty="0" err="1" smtClean="0"/>
              <a:t>động</a:t>
            </a:r>
            <a:r>
              <a:rPr lang="en-US" dirty="0" smtClean="0"/>
              <a:t> </a:t>
            </a:r>
            <a:r>
              <a:rPr lang="en-US" dirty="0" err="1" smtClean="0"/>
              <a:t>vào</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xung</a:t>
            </a:r>
            <a:r>
              <a:rPr lang="en-US" dirty="0" smtClean="0"/>
              <a:t> </a:t>
            </a:r>
            <a:r>
              <a:rPr lang="en-US" dirty="0" err="1" smtClean="0"/>
              <a:t>quanh</a:t>
            </a:r>
            <a:r>
              <a:rPr lang="en-US" dirty="0" smtClean="0"/>
              <a:t> </a:t>
            </a:r>
            <a:r>
              <a:rPr lang="en-US" dirty="0" err="1" smtClean="0"/>
              <a:t>và</a:t>
            </a:r>
            <a:r>
              <a:rPr lang="en-US" dirty="0" smtClean="0"/>
              <a:t> </a:t>
            </a:r>
            <a:r>
              <a:rPr lang="en-US" dirty="0" err="1" smtClean="0"/>
              <a:t>nhận</a:t>
            </a:r>
            <a:r>
              <a:rPr lang="en-US" dirty="0" smtClean="0"/>
              <a:t> </a:t>
            </a:r>
            <a:r>
              <a:rPr lang="en-US" dirty="0" err="1" smtClean="0"/>
              <a:t>lại</a:t>
            </a:r>
            <a:r>
              <a:rPr lang="en-US" dirty="0" smtClean="0"/>
              <a:t> </a:t>
            </a:r>
            <a:r>
              <a:rPr lang="en-US" dirty="0" err="1" smtClean="0"/>
              <a:t>phản</a:t>
            </a:r>
            <a:r>
              <a:rPr lang="en-US" dirty="0" smtClean="0"/>
              <a:t> </a:t>
            </a:r>
            <a:r>
              <a:rPr lang="en-US" dirty="0" err="1" smtClean="0"/>
              <a:t>hồi</a:t>
            </a:r>
            <a:r>
              <a:rPr lang="en-US" dirty="0" smtClean="0"/>
              <a:t> </a:t>
            </a:r>
            <a:r>
              <a:rPr lang="en-US" dirty="0" err="1" smtClean="0"/>
              <a:t>từ</a:t>
            </a:r>
            <a:r>
              <a:rPr lang="en-US" dirty="0" smtClean="0"/>
              <a:t> </a:t>
            </a:r>
            <a:r>
              <a:rPr lang="en-US" dirty="0" err="1" smtClean="0"/>
              <a:t>môi</a:t>
            </a:r>
            <a:r>
              <a:rPr lang="en-US" dirty="0" smtClean="0"/>
              <a:t> </a:t>
            </a:r>
            <a:r>
              <a:rPr lang="en-US" dirty="0" err="1" smtClean="0"/>
              <a:t>trường</a:t>
            </a:r>
            <a:endParaRPr lang="en-US" dirty="0"/>
          </a:p>
        </p:txBody>
      </p:sp>
    </p:spTree>
    <p:extLst>
      <p:ext uri="{BB962C8B-B14F-4D97-AF65-F5344CB8AC3E}">
        <p14:creationId xmlns:p14="http://schemas.microsoft.com/office/powerpoint/2010/main" val="4261843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Khi</a:t>
            </a:r>
            <a:r>
              <a:rPr lang="en-US" dirty="0" smtClean="0"/>
              <a:t> </a:t>
            </a:r>
            <a:r>
              <a:rPr lang="en-US" dirty="0" err="1" smtClean="0"/>
              <a:t>nào</a:t>
            </a:r>
            <a:r>
              <a:rPr lang="en-US" dirty="0" smtClean="0"/>
              <a:t> </a:t>
            </a:r>
            <a:r>
              <a:rPr lang="en-US" dirty="0" err="1" smtClean="0"/>
              <a:t>sử</a:t>
            </a:r>
            <a:r>
              <a:rPr lang="en-US" dirty="0" smtClean="0"/>
              <a:t> </a:t>
            </a:r>
            <a:r>
              <a:rPr lang="en-US" dirty="0" err="1" smtClean="0"/>
              <a:t>dụng</a:t>
            </a:r>
            <a:r>
              <a:rPr lang="en-US" dirty="0" smtClean="0"/>
              <a:t> deep learning</a:t>
            </a:r>
            <a:endParaRPr lang="en-US" dirty="0"/>
          </a:p>
        </p:txBody>
      </p:sp>
      <p:sp>
        <p:nvSpPr>
          <p:cNvPr id="3" name="Text Placeholder 2"/>
          <p:cNvSpPr>
            <a:spLocks noGrp="1"/>
          </p:cNvSpPr>
          <p:nvPr>
            <p:ph type="body" idx="1"/>
          </p:nvPr>
        </p:nvSpPr>
        <p:spPr>
          <a:xfrm>
            <a:off x="310896" y="676656"/>
            <a:ext cx="4118229" cy="3967800"/>
          </a:xfrm>
        </p:spPr>
        <p:txBody>
          <a:bodyPr/>
          <a:lstStyle/>
          <a:p>
            <a:r>
              <a:rPr lang="en-US" dirty="0" err="1" smtClean="0"/>
              <a:t>Khi</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dữ</a:t>
            </a:r>
            <a:r>
              <a:rPr lang="en-US" dirty="0" smtClean="0"/>
              <a:t> </a:t>
            </a:r>
            <a:r>
              <a:rPr lang="en-US" dirty="0" err="1" smtClean="0"/>
              <a:t>liệu</a:t>
            </a:r>
            <a:endParaRPr lang="en-US" dirty="0" smtClean="0"/>
          </a:p>
          <a:p>
            <a:r>
              <a:rPr lang="en-US" dirty="0" err="1" smtClean="0"/>
              <a:t>Dữ</a:t>
            </a:r>
            <a:r>
              <a:rPr lang="en-US" dirty="0" smtClean="0"/>
              <a:t> </a:t>
            </a:r>
            <a:r>
              <a:rPr lang="en-US" dirty="0" err="1" smtClean="0"/>
              <a:t>liệu</a:t>
            </a:r>
            <a:r>
              <a:rPr lang="en-US" dirty="0" smtClean="0"/>
              <a:t> </a:t>
            </a:r>
            <a:r>
              <a:rPr lang="en-US" dirty="0" err="1" smtClean="0"/>
              <a:t>không</a:t>
            </a:r>
            <a:r>
              <a:rPr lang="en-US" dirty="0" smtClean="0"/>
              <a:t> </a:t>
            </a:r>
            <a:r>
              <a:rPr lang="en-US" dirty="0" err="1" smtClean="0"/>
              <a:t>cấu</a:t>
            </a:r>
            <a:r>
              <a:rPr lang="en-US" dirty="0" smtClean="0"/>
              <a:t> </a:t>
            </a:r>
            <a:r>
              <a:rPr lang="en-US" dirty="0" err="1" smtClean="0"/>
              <a:t>trúc</a:t>
            </a:r>
            <a:r>
              <a:rPr lang="en-US" dirty="0" smtClean="0"/>
              <a:t> (unstructured) </a:t>
            </a:r>
            <a:r>
              <a:rPr lang="en-US" dirty="0" err="1" smtClean="0"/>
              <a:t>như</a:t>
            </a:r>
            <a:r>
              <a:rPr lang="en-US" dirty="0" smtClean="0"/>
              <a:t> </a:t>
            </a:r>
            <a:r>
              <a:rPr lang="en-US" dirty="0" err="1" smtClean="0"/>
              <a:t>văn</a:t>
            </a:r>
            <a:r>
              <a:rPr lang="en-US" dirty="0" smtClean="0"/>
              <a:t> </a:t>
            </a:r>
            <a:r>
              <a:rPr lang="en-US" dirty="0" err="1" smtClean="0"/>
              <a:t>bản</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âm</a:t>
            </a:r>
            <a:r>
              <a:rPr lang="en-US" dirty="0" smtClean="0"/>
              <a:t> </a:t>
            </a:r>
            <a:r>
              <a:rPr lang="en-US" dirty="0" err="1" smtClean="0"/>
              <a:t>thanh</a:t>
            </a:r>
            <a:r>
              <a:rPr lang="en-US" dirty="0" smtClean="0"/>
              <a:t>, …</a:t>
            </a:r>
          </a:p>
          <a:p>
            <a:r>
              <a:rPr lang="en-US" dirty="0" err="1" smtClean="0"/>
              <a:t>Có</a:t>
            </a:r>
            <a:r>
              <a:rPr lang="en-US" dirty="0" smtClean="0"/>
              <a:t> </a:t>
            </a:r>
            <a:r>
              <a:rPr lang="en-US" dirty="0" err="1" smtClean="0"/>
              <a:t>phần</a:t>
            </a:r>
            <a:r>
              <a:rPr lang="en-US" dirty="0" smtClean="0"/>
              <a:t> </a:t>
            </a:r>
            <a:r>
              <a:rPr lang="en-US" dirty="0" err="1" smtClean="0"/>
              <a:t>cứng</a:t>
            </a:r>
            <a:r>
              <a:rPr lang="en-US" dirty="0" smtClean="0"/>
              <a:t> </a:t>
            </a:r>
            <a:r>
              <a:rPr lang="en-US" dirty="0" err="1" smtClean="0"/>
              <a:t>thích</a:t>
            </a:r>
            <a:r>
              <a:rPr lang="en-US" dirty="0" smtClean="0"/>
              <a:t> </a:t>
            </a:r>
            <a:r>
              <a:rPr lang="en-US" dirty="0" err="1" smtClean="0"/>
              <a:t>hợp</a:t>
            </a:r>
            <a:r>
              <a:rPr lang="en-US" dirty="0" smtClean="0"/>
              <a:t> (GPU, TPU)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1026" name="Picture 2" descr="The performance of deep learning vs. other learning algorithms"/>
          <p:cNvPicPr>
            <a:picLocks noChangeAspect="1" noChangeArrowheads="1"/>
          </p:cNvPicPr>
          <p:nvPr/>
        </p:nvPicPr>
        <p:blipFill rotWithShape="1">
          <a:blip r:embed="rId2">
            <a:extLst>
              <a:ext uri="{28A0092B-C50C-407E-A947-70E740481C1C}">
                <a14:useLocalDpi xmlns:a14="http://schemas.microsoft.com/office/drawing/2010/main" val="0"/>
              </a:ext>
            </a:extLst>
          </a:blip>
          <a:srcRect l="19289" t="22555" r="10827" b="9954"/>
          <a:stretch/>
        </p:blipFill>
        <p:spPr bwMode="auto">
          <a:xfrm>
            <a:off x="4789671" y="857250"/>
            <a:ext cx="4042579"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3352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Thành</a:t>
            </a:r>
            <a:r>
              <a:rPr lang="en-GB" dirty="0" smtClean="0"/>
              <a:t> </a:t>
            </a:r>
            <a:r>
              <a:rPr lang="en-GB" dirty="0" err="1" smtClean="0"/>
              <a:t>phần</a:t>
            </a:r>
            <a:r>
              <a:rPr lang="en-GB" dirty="0" smtClean="0"/>
              <a:t> </a:t>
            </a:r>
            <a:r>
              <a:rPr lang="en-GB" dirty="0" err="1" smtClean="0"/>
              <a:t>chính</a:t>
            </a:r>
            <a:r>
              <a:rPr lang="en-GB" dirty="0" smtClean="0"/>
              <a:t> </a:t>
            </a:r>
            <a:r>
              <a:rPr lang="en-GB" dirty="0" err="1" smtClean="0"/>
              <a:t>của</a:t>
            </a:r>
            <a:r>
              <a:rPr lang="en-GB" dirty="0" smtClean="0"/>
              <a:t> deep </a:t>
            </a:r>
            <a:r>
              <a:rPr lang="en-GB" dirty="0"/>
              <a:t>learning</a:t>
            </a:r>
            <a:endParaRPr dirty="0"/>
          </a:p>
        </p:txBody>
      </p:sp>
      <p:pic>
        <p:nvPicPr>
          <p:cNvPr id="91" name="Google Shape;91;p18"/>
          <p:cNvPicPr preferRelativeResize="0"/>
          <p:nvPr/>
        </p:nvPicPr>
        <p:blipFill>
          <a:blip r:embed="rId3">
            <a:alphaModFix/>
          </a:blip>
          <a:stretch>
            <a:fillRect/>
          </a:stretch>
        </p:blipFill>
        <p:spPr>
          <a:xfrm>
            <a:off x="2226799" y="2194560"/>
            <a:ext cx="5257302" cy="2596554"/>
          </a:xfrm>
          <a:prstGeom prst="rect">
            <a:avLst/>
          </a:prstGeom>
          <a:noFill/>
          <a:ln>
            <a:noFill/>
          </a:ln>
        </p:spPr>
      </p:pic>
      <p:sp>
        <p:nvSpPr>
          <p:cNvPr id="4" name="Text Placeholder 2"/>
          <p:cNvSpPr>
            <a:spLocks noGrp="1"/>
          </p:cNvSpPr>
          <p:nvPr>
            <p:ph type="body" idx="1"/>
          </p:nvPr>
        </p:nvSpPr>
        <p:spPr>
          <a:xfrm>
            <a:off x="310896" y="676656"/>
            <a:ext cx="7444571" cy="3967800"/>
          </a:xfrm>
        </p:spPr>
        <p:txBody>
          <a:bodyPr/>
          <a:lstStyle/>
          <a:p>
            <a:r>
              <a:rPr lang="en-US" dirty="0" err="1" smtClean="0"/>
              <a:t>Bốn</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chính</a:t>
            </a:r>
            <a:r>
              <a:rPr lang="en-US" dirty="0" smtClean="0"/>
              <a:t> </a:t>
            </a:r>
            <a:r>
              <a:rPr lang="en-US" dirty="0" err="1" smtClean="0"/>
              <a:t>của</a:t>
            </a:r>
            <a:r>
              <a:rPr lang="en-US" dirty="0" smtClean="0"/>
              <a:t> deep learning:</a:t>
            </a:r>
          </a:p>
          <a:p>
            <a:pPr lvl="1"/>
            <a:r>
              <a:rPr lang="en-US" dirty="0" err="1" smtClean="0"/>
              <a:t>Dữ</a:t>
            </a:r>
            <a:r>
              <a:rPr lang="en-US" dirty="0" smtClean="0"/>
              <a:t> </a:t>
            </a:r>
            <a:r>
              <a:rPr lang="en-US" dirty="0" err="1" smtClean="0"/>
              <a:t>liệu</a:t>
            </a:r>
            <a:endParaRPr lang="en-US" dirty="0" smtClean="0"/>
          </a:p>
          <a:p>
            <a:pPr lvl="1"/>
            <a:r>
              <a:rPr lang="en-US" dirty="0" err="1" smtClean="0"/>
              <a:t>Mô</a:t>
            </a:r>
            <a:r>
              <a:rPr lang="en-US" dirty="0" smtClean="0"/>
              <a:t> </a:t>
            </a:r>
            <a:r>
              <a:rPr lang="en-US" dirty="0" err="1" smtClean="0"/>
              <a:t>hình</a:t>
            </a:r>
            <a:endParaRPr lang="en-US" dirty="0" smtClean="0"/>
          </a:p>
          <a:p>
            <a:pPr lvl="1"/>
            <a:r>
              <a:rPr lang="en-US" dirty="0" err="1" smtClean="0"/>
              <a:t>Hàm</a:t>
            </a:r>
            <a:r>
              <a:rPr lang="en-US" dirty="0" smtClean="0"/>
              <a:t> </a:t>
            </a:r>
            <a:r>
              <a:rPr lang="en-US" dirty="0" err="1" smtClean="0"/>
              <a:t>mất</a:t>
            </a:r>
            <a:r>
              <a:rPr lang="en-US" dirty="0" smtClean="0"/>
              <a:t> </a:t>
            </a:r>
            <a:r>
              <a:rPr lang="en-US" dirty="0" err="1" smtClean="0"/>
              <a:t>mát</a:t>
            </a:r>
            <a:endParaRPr lang="en-US" dirty="0" smtClean="0"/>
          </a:p>
          <a:p>
            <a:pPr lvl="1"/>
            <a:r>
              <a:rPr lang="en-US" dirty="0" err="1" smtClean="0"/>
              <a:t>Thuật</a:t>
            </a:r>
            <a:r>
              <a:rPr lang="en-US" dirty="0" smtClean="0"/>
              <a:t> </a:t>
            </a:r>
            <a:r>
              <a:rPr lang="en-US" dirty="0" err="1" smtClean="0"/>
              <a:t>toán</a:t>
            </a:r>
            <a:r>
              <a:rPr lang="en-US" dirty="0" smtClean="0"/>
              <a:t> </a:t>
            </a:r>
            <a:r>
              <a:rPr lang="en-US" dirty="0" err="1" smtClean="0"/>
              <a:t>tối</a:t>
            </a:r>
            <a:r>
              <a:rPr lang="en-US" dirty="0" smtClean="0"/>
              <a:t> </a:t>
            </a:r>
            <a:r>
              <a:rPr lang="en-US" dirty="0" err="1" smtClean="0"/>
              <a:t>ưu</a:t>
            </a:r>
            <a:endParaRPr lang="en-US" dirty="0"/>
          </a:p>
        </p:txBody>
      </p:sp>
    </p:spTree>
    <p:extLst>
      <p:ext uri="{BB962C8B-B14F-4D97-AF65-F5344CB8AC3E}">
        <p14:creationId xmlns:p14="http://schemas.microsoft.com/office/powerpoint/2010/main" val="1679449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framework</a:t>
            </a:r>
            <a:endParaRPr dirty="0"/>
          </a:p>
        </p:txBody>
      </p:sp>
      <p:pic>
        <p:nvPicPr>
          <p:cNvPr id="116" name="Google Shape;116;p22"/>
          <p:cNvPicPr preferRelativeResize="0"/>
          <p:nvPr/>
        </p:nvPicPr>
        <p:blipFill>
          <a:blip r:embed="rId3">
            <a:alphaModFix/>
          </a:blip>
          <a:stretch>
            <a:fillRect/>
          </a:stretch>
        </p:blipFill>
        <p:spPr>
          <a:xfrm>
            <a:off x="4830076" y="1629655"/>
            <a:ext cx="3386271" cy="2239980"/>
          </a:xfrm>
          <a:prstGeom prst="rect">
            <a:avLst/>
          </a:prstGeom>
          <a:noFill/>
          <a:ln>
            <a:noFill/>
          </a:ln>
        </p:spPr>
      </p:pic>
      <p:pic>
        <p:nvPicPr>
          <p:cNvPr id="117" name="Google Shape;117;p22"/>
          <p:cNvPicPr preferRelativeResize="0"/>
          <p:nvPr/>
        </p:nvPicPr>
        <p:blipFill>
          <a:blip r:embed="rId4">
            <a:alphaModFix/>
          </a:blip>
          <a:stretch>
            <a:fillRect/>
          </a:stretch>
        </p:blipFill>
        <p:spPr>
          <a:xfrm>
            <a:off x="685977" y="784218"/>
            <a:ext cx="3357425" cy="2071975"/>
          </a:xfrm>
          <a:prstGeom prst="rect">
            <a:avLst/>
          </a:prstGeom>
          <a:noFill/>
          <a:ln>
            <a:noFill/>
          </a:ln>
        </p:spPr>
      </p:pic>
      <p:pic>
        <p:nvPicPr>
          <p:cNvPr id="118" name="Google Shape;118;p22"/>
          <p:cNvPicPr preferRelativeResize="0"/>
          <p:nvPr/>
        </p:nvPicPr>
        <p:blipFill>
          <a:blip r:embed="rId5">
            <a:alphaModFix/>
          </a:blip>
          <a:stretch>
            <a:fillRect/>
          </a:stretch>
        </p:blipFill>
        <p:spPr>
          <a:xfrm>
            <a:off x="793227" y="2856181"/>
            <a:ext cx="3250175" cy="2005799"/>
          </a:xfrm>
          <a:prstGeom prst="rect">
            <a:avLst/>
          </a:prstGeom>
          <a:noFill/>
          <a:ln>
            <a:noFill/>
          </a:ln>
        </p:spPr>
      </p:pic>
    </p:spTree>
    <p:extLst>
      <p:ext uri="{BB962C8B-B14F-4D97-AF65-F5344CB8AC3E}">
        <p14:creationId xmlns:p14="http://schemas.microsoft.com/office/powerpoint/2010/main" val="21977859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smtClean="0"/>
              <a:t>Cách</a:t>
            </a:r>
            <a:r>
              <a:rPr lang="en-GB" dirty="0" smtClean="0"/>
              <a:t> </a:t>
            </a:r>
            <a:r>
              <a:rPr lang="en-GB" dirty="0" err="1" smtClean="0"/>
              <a:t>lựa</a:t>
            </a:r>
            <a:r>
              <a:rPr lang="en-GB" dirty="0" smtClean="0"/>
              <a:t> </a:t>
            </a:r>
            <a:r>
              <a:rPr lang="en-GB" dirty="0" err="1" smtClean="0"/>
              <a:t>chọn</a:t>
            </a:r>
            <a:r>
              <a:rPr lang="en-GB" dirty="0" smtClean="0"/>
              <a:t> framework </a:t>
            </a:r>
            <a:r>
              <a:rPr lang="en-GB" dirty="0" err="1" smtClean="0"/>
              <a:t>cho</a:t>
            </a:r>
            <a:r>
              <a:rPr lang="en-GB" dirty="0" smtClean="0"/>
              <a:t> </a:t>
            </a:r>
            <a:r>
              <a:rPr lang="en-GB" dirty="0" err="1" smtClean="0"/>
              <a:t>dự</a:t>
            </a:r>
            <a:r>
              <a:rPr lang="en-GB" dirty="0" smtClean="0"/>
              <a:t> </a:t>
            </a:r>
            <a:r>
              <a:rPr lang="en-GB" dirty="0" err="1" smtClean="0"/>
              <a:t>án</a:t>
            </a:r>
            <a:endParaRPr dirty="0"/>
          </a:p>
        </p:txBody>
      </p:sp>
      <p:pic>
        <p:nvPicPr>
          <p:cNvPr id="124" name="Google Shape;124;p23"/>
          <p:cNvPicPr preferRelativeResize="0"/>
          <p:nvPr/>
        </p:nvPicPr>
        <p:blipFill>
          <a:blip r:embed="rId3">
            <a:alphaModFix/>
          </a:blip>
          <a:stretch>
            <a:fillRect/>
          </a:stretch>
        </p:blipFill>
        <p:spPr>
          <a:xfrm>
            <a:off x="5469001" y="3134425"/>
            <a:ext cx="2614678" cy="1830274"/>
          </a:xfrm>
          <a:prstGeom prst="rect">
            <a:avLst/>
          </a:prstGeom>
          <a:noFill/>
          <a:ln>
            <a:noFill/>
          </a:ln>
        </p:spPr>
      </p:pic>
      <p:pic>
        <p:nvPicPr>
          <p:cNvPr id="125" name="Google Shape;125;p23"/>
          <p:cNvPicPr preferRelativeResize="0"/>
          <p:nvPr/>
        </p:nvPicPr>
        <p:blipFill>
          <a:blip r:embed="rId4">
            <a:alphaModFix/>
          </a:blip>
          <a:stretch>
            <a:fillRect/>
          </a:stretch>
        </p:blipFill>
        <p:spPr>
          <a:xfrm>
            <a:off x="5469001" y="1121134"/>
            <a:ext cx="2509615" cy="1557417"/>
          </a:xfrm>
          <a:prstGeom prst="rect">
            <a:avLst/>
          </a:prstGeom>
          <a:noFill/>
          <a:ln>
            <a:noFill/>
          </a:ln>
        </p:spPr>
      </p:pic>
      <p:pic>
        <p:nvPicPr>
          <p:cNvPr id="126" name="Google Shape;126;p23"/>
          <p:cNvPicPr preferRelativeResize="0"/>
          <p:nvPr/>
        </p:nvPicPr>
        <p:blipFill>
          <a:blip r:embed="rId5">
            <a:alphaModFix/>
          </a:blip>
          <a:stretch>
            <a:fillRect/>
          </a:stretch>
        </p:blipFill>
        <p:spPr>
          <a:xfrm>
            <a:off x="1692832" y="1121134"/>
            <a:ext cx="2457748" cy="1622261"/>
          </a:xfrm>
          <a:prstGeom prst="rect">
            <a:avLst/>
          </a:prstGeom>
          <a:noFill/>
          <a:ln>
            <a:noFill/>
          </a:ln>
        </p:spPr>
      </p:pic>
      <p:pic>
        <p:nvPicPr>
          <p:cNvPr id="127" name="Google Shape;127;p23"/>
          <p:cNvPicPr preferRelativeResize="0"/>
          <p:nvPr/>
        </p:nvPicPr>
        <p:blipFill>
          <a:blip r:embed="rId6">
            <a:alphaModFix/>
          </a:blip>
          <a:stretch>
            <a:fillRect/>
          </a:stretch>
        </p:blipFill>
        <p:spPr>
          <a:xfrm>
            <a:off x="1342963" y="3022875"/>
            <a:ext cx="2942347" cy="1815826"/>
          </a:xfrm>
          <a:prstGeom prst="rect">
            <a:avLst/>
          </a:prstGeom>
          <a:noFill/>
          <a:ln>
            <a:noFill/>
          </a:ln>
        </p:spPr>
      </p:pic>
    </p:spTree>
    <p:extLst>
      <p:ext uri="{BB962C8B-B14F-4D97-AF65-F5344CB8AC3E}">
        <p14:creationId xmlns:p14="http://schemas.microsoft.com/office/powerpoint/2010/main" val="311426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2: Mô hình tuyến tính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023863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M</a:t>
            </a:r>
            <a:r>
              <a:rPr lang="vi-VN" dirty="0"/>
              <a:t>ô hình</a:t>
            </a:r>
            <a:r>
              <a:rPr lang="fr-FR" dirty="0"/>
              <a:t> </a:t>
            </a:r>
            <a:r>
              <a:rPr lang="fr-FR" dirty="0" err="1"/>
              <a:t>tuyến</a:t>
            </a:r>
            <a:r>
              <a:rPr lang="fr-FR" dirty="0"/>
              <a:t> </a:t>
            </a:r>
            <a:r>
              <a:rPr lang="fr-FR" dirty="0" err="1"/>
              <a:t>tính</a:t>
            </a:r>
            <a:r>
              <a:rPr lang="fr-FR" dirty="0"/>
              <a:t> (</a:t>
            </a:r>
            <a:r>
              <a:rPr lang="fr-FR" dirty="0" err="1"/>
              <a:t>linear</a:t>
            </a:r>
            <a:r>
              <a:rPr lang="fr-FR" dirty="0"/>
              <a:t> </a:t>
            </a:r>
            <a:r>
              <a:rPr lang="fr-FR" dirty="0" err="1"/>
              <a:t>regression</a:t>
            </a:r>
            <a:r>
              <a:rPr lang="fr-FR" dirty="0"/>
              <a: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5009852" cy="3967800"/>
              </a:xfrm>
            </p:spPr>
            <p:txBody>
              <a:bodyPr>
                <a:normAutofit/>
              </a:bodyPr>
              <a:lstStyle/>
              <a:p>
                <a:pPr marL="285750" indent="-285750">
                  <a:buFont typeface="Arial" panose="020B0604020202020204" pitchFamily="34" charset="0"/>
                  <a:buChar char="•"/>
                </a:pPr>
                <a:r>
                  <a:rPr lang="en-US" dirty="0" smtClean="0"/>
                  <a:t>Mô </a:t>
                </a:r>
                <a:r>
                  <a:rPr lang="en-US" dirty="0" err="1"/>
                  <a:t>hình</a:t>
                </a:r>
                <a:r>
                  <a:rPr lang="en-US" dirty="0"/>
                  <a:t> </a:t>
                </a:r>
                <a:r>
                  <a:rPr lang="en-US" dirty="0" err="1"/>
                  <a:t>cơ</a:t>
                </a:r>
                <a:r>
                  <a:rPr lang="en-US" dirty="0"/>
                  <a:t> </a:t>
                </a:r>
                <a:r>
                  <a:rPr lang="en-US" dirty="0" err="1"/>
                  <a:t>bản</a:t>
                </a:r>
                <a:r>
                  <a:rPr lang="en-US" dirty="0"/>
                  <a:t> </a:t>
                </a:r>
                <a:r>
                  <a:rPr lang="en-US" dirty="0" err="1"/>
                  <a:t>dùng</a:t>
                </a:r>
                <a:r>
                  <a:rPr lang="en-US" dirty="0"/>
                  <a:t> </a:t>
                </a:r>
                <a:r>
                  <a:rPr lang="en-US" dirty="0" err="1"/>
                  <a:t>để</a:t>
                </a:r>
                <a:r>
                  <a:rPr lang="en-US" dirty="0"/>
                  <a:t> so </a:t>
                </a:r>
                <a:r>
                  <a:rPr lang="en-US" dirty="0" err="1"/>
                  <a:t>sánh</a:t>
                </a:r>
                <a:r>
                  <a:rPr lang="en-US" dirty="0"/>
                  <a:t> </a:t>
                </a:r>
                <a:r>
                  <a:rPr lang="en-US" dirty="0" err="1"/>
                  <a:t>quan</a:t>
                </a:r>
                <a:r>
                  <a:rPr lang="en-US" dirty="0"/>
                  <a:t> </a:t>
                </a:r>
                <a:r>
                  <a:rPr lang="en-US" dirty="0" err="1"/>
                  <a:t>hệ</a:t>
                </a:r>
                <a:r>
                  <a:rPr lang="en-US" dirty="0"/>
                  <a:t> </a:t>
                </a:r>
                <a:r>
                  <a:rPr lang="en-US" dirty="0" err="1"/>
                  <a:t>giữa</a:t>
                </a:r>
                <a:r>
                  <a:rPr lang="en-US" dirty="0"/>
                  <a:t> 2 </a:t>
                </a:r>
                <a:r>
                  <a:rPr lang="en-US" dirty="0" err="1" smtClean="0"/>
                  <a:t>biến</a:t>
                </a:r>
                <a:endParaRPr lang="en-US" dirty="0"/>
              </a:p>
              <a:p>
                <a:pPr marL="742950" lvl="1" indent="-285750">
                  <a:buFont typeface="Arial" panose="020B0604020202020204" pitchFamily="34" charset="0"/>
                  <a:buChar char="•"/>
                </a:pPr>
                <a:r>
                  <a:rPr lang="vi-VN" dirty="0"/>
                  <a:t>Đầu vào: </a:t>
                </a:r>
                <a:r>
                  <a:rPr lang="vi-VN" dirty="0" smtClean="0"/>
                  <a:t>điểm </a:t>
                </a:r>
                <a:r>
                  <a:rPr lang="vi-VN" dirty="0"/>
                  <a:t>dữ liệu đa chiều </a:t>
                </a:r>
              </a:p>
              <a:p>
                <a:pPr marL="742950" lvl="1" indent="-285750">
                  <a:buFont typeface="Arial" panose="020B0604020202020204" pitchFamily="34" charset="0"/>
                  <a:buChar char="•"/>
                </a:pPr>
                <a:r>
                  <a:rPr lang="vi-VN" dirty="0"/>
                  <a:t>Đầu ra: giá trị cần tính toán</a:t>
                </a:r>
              </a:p>
              <a:p>
                <a:endParaRPr lang="vi-VN" dirty="0"/>
              </a:p>
              <a:p>
                <a:pPr marL="285750" indent="-285750">
                  <a:buFont typeface="Arial" panose="020B0604020202020204" pitchFamily="34" charset="0"/>
                  <a:buChar char="•"/>
                </a:pPr>
                <a:r>
                  <a:rPr lang="vi-VN" dirty="0"/>
                  <a:t>Mô hình (liên kết giữa đầu vào và đầu ra):</a:t>
                </a:r>
              </a:p>
              <a:p>
                <a:pPr marL="1143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vi-VN" i="1">
                              <a:latin typeface="Cambria Math" panose="02040503050406030204" pitchFamily="18" charset="0"/>
                            </a:rPr>
                            <m:t>𝑦</m:t>
                          </m:r>
                        </m:e>
                      </m:acc>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1</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2</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2</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m:t>
                      </m:r>
                      <m:sSub>
                        <m:sSubPr>
                          <m:ctrlPr>
                            <a:rPr lang="vi-VN"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m:oMathPara>
                </a14:m>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dirty="0"/>
                  <a:t>Viết </a:t>
                </a:r>
                <a:r>
                  <a:rPr lang="en-US" dirty="0" err="1"/>
                  <a:t>dạng</a:t>
                </a:r>
                <a:r>
                  <a:rPr lang="en-US" dirty="0"/>
                  <a:t> vector</a:t>
                </a:r>
                <a:r>
                  <a:rPr lang="vi-VN" dirty="0"/>
                  <a:t>:</a:t>
                </a:r>
              </a:p>
              <a:p>
                <a:pPr marL="1143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vi-VN" i="1">
                          <a:latin typeface="Cambria Math" panose="02040503050406030204" pitchFamily="18" charset="0"/>
                        </a:rPr>
                        <m:t>=</m:t>
                      </m:r>
                      <m:sSup>
                        <m:sSupPr>
                          <m:ctrlPr>
                            <a:rPr lang="vi-VN" i="1">
                              <a:latin typeface="Cambria Math" panose="02040503050406030204" pitchFamily="18" charset="0"/>
                            </a:rPr>
                          </m:ctrlPr>
                        </m:sSupPr>
                        <m:e>
                          <m:r>
                            <a:rPr lang="en-US" i="1">
                              <a:latin typeface="Cambria Math" panose="02040503050406030204" pitchFamily="18" charset="0"/>
                            </a:rPr>
                            <m:t>𝑊</m:t>
                          </m:r>
                        </m:e>
                        <m:sup>
                          <m:r>
                            <a:rPr lang="vi-VN" i="1">
                              <a:latin typeface="Cambria Math" panose="02040503050406030204" pitchFamily="18" charset="0"/>
                            </a:rPr>
                            <m:t>𝑇</m:t>
                          </m:r>
                        </m:sup>
                      </m:sSup>
                      <m:r>
                        <a:rPr lang="en-US" i="1">
                          <a:latin typeface="Cambria Math" panose="02040503050406030204" pitchFamily="18" charset="0"/>
                        </a:rPr>
                        <m:t>𝑋</m:t>
                      </m:r>
                    </m:oMath>
                  </m:oMathPara>
                </a14:m>
                <a:endParaRPr lang="en-US" dirty="0" smtClean="0"/>
              </a:p>
              <a:p>
                <a:pPr marL="114300" indent="0">
                  <a:buNone/>
                </a:pPr>
                <a:r>
                  <a:rPr lang="en-US" dirty="0"/>
                  <a:t>Với </a:t>
                </a:r>
                <a14:m>
                  <m:oMath xmlns:m="http://schemas.openxmlformats.org/officeDocument/2006/math">
                    <m:r>
                      <a:rPr lang="en-US" i="1">
                        <a:latin typeface="Cambria Math" panose="02040503050406030204" pitchFamily="18" charset="0"/>
                      </a:rPr>
                      <m:t>𝑊</m:t>
                    </m:r>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e>
                        </m:d>
                      </m:e>
                      <m:sup>
                        <m:r>
                          <a:rPr lang="en-US" i="1">
                            <a:latin typeface="Cambria Math" panose="02040503050406030204" pitchFamily="18" charset="0"/>
                          </a:rPr>
                          <m:t>𝑇</m:t>
                        </m:r>
                      </m:sup>
                    </m:sSup>
                  </m:oMath>
                </a14:m>
                <a:r>
                  <a:rPr lang="en-US" dirty="0"/>
                  <a:t> </a:t>
                </a:r>
                <a:r>
                  <a:rPr lang="en-US" dirty="0" smtClean="0"/>
                  <a:t>và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sup>
                        <m:r>
                          <a:rPr lang="en-US" i="1">
                            <a:latin typeface="Cambria Math" panose="02040503050406030204" pitchFamily="18" charset="0"/>
                          </a:rPr>
                          <m:t>𝑇</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5009852" cy="3967800"/>
              </a:xfrm>
              <a:blipFill>
                <a:blip r:embed="rId2"/>
                <a:stretch>
                  <a:fillRect l="-852"/>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3"/>
          <a:stretch>
            <a:fillRect/>
          </a:stretch>
        </p:blipFill>
        <p:spPr>
          <a:xfrm>
            <a:off x="5175863" y="1385777"/>
            <a:ext cx="3561971" cy="2481373"/>
          </a:xfrm>
          <a:prstGeom prst="rect">
            <a:avLst/>
          </a:prstGeom>
        </p:spPr>
      </p:pic>
    </p:spTree>
    <p:extLst>
      <p:ext uri="{BB962C8B-B14F-4D97-AF65-F5344CB8AC3E}">
        <p14:creationId xmlns:p14="http://schemas.microsoft.com/office/powerpoint/2010/main" val="22611001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5632704" cy="3967800"/>
              </a:xfrm>
            </p:spPr>
            <p:txBody>
              <a:bodyPr>
                <a:normAutofit fontScale="85000" lnSpcReduction="10000"/>
              </a:bodyPr>
              <a:lstStyle/>
              <a:p>
                <a:r>
                  <a:rPr lang="en-US" dirty="0" smtClean="0"/>
                  <a:t>Tiêu </a:t>
                </a:r>
                <a:r>
                  <a:rPr lang="en-US" dirty="0" err="1" smtClean="0"/>
                  <a:t>chí</a:t>
                </a:r>
                <a:r>
                  <a:rPr lang="en-US" dirty="0" smtClean="0"/>
                  <a:t> </a:t>
                </a:r>
                <a:r>
                  <a:rPr lang="en-US" dirty="0" err="1" smtClean="0"/>
                  <a:t>của</a:t>
                </a:r>
                <a:r>
                  <a:rPr lang="en-US" dirty="0" smtClean="0"/>
                  <a:t> </a:t>
                </a:r>
                <a:r>
                  <a:rPr lang="en-US" dirty="0" err="1" smtClean="0"/>
                  <a:t>đường</a:t>
                </a:r>
                <a:r>
                  <a:rPr lang="en-US" dirty="0" smtClean="0"/>
                  <a:t> </a:t>
                </a:r>
                <a:r>
                  <a:rPr lang="en-US" dirty="0" err="1" smtClean="0"/>
                  <a:t>thẳng</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nhất</a:t>
                </a:r>
                <a:r>
                  <a:rPr lang="en-US" dirty="0" smtClean="0"/>
                  <a:t> </a:t>
                </a:r>
                <a:r>
                  <a:rPr lang="en-US" dirty="0" err="1" smtClean="0"/>
                  <a:t>là</a:t>
                </a:r>
                <a:r>
                  <a:rPr lang="en-US" dirty="0" smtClean="0"/>
                  <a:t> </a:t>
                </a:r>
                <a:r>
                  <a:rPr lang="en-US" dirty="0" err="1" smtClean="0"/>
                  <a:t>gì</a:t>
                </a:r>
                <a:r>
                  <a:rPr lang="en-US" dirty="0" smtClean="0"/>
                  <a:t>?</a:t>
                </a:r>
              </a:p>
              <a:p>
                <a:pPr marL="114300" indent="0">
                  <a:buNone/>
                </a:pPr>
                <a:r>
                  <a:rPr lang="en-US" dirty="0" err="1" smtClean="0"/>
                  <a:t>Khoảng</a:t>
                </a:r>
                <a:r>
                  <a:rPr lang="en-US" dirty="0" smtClean="0"/>
                  <a:t> </a:t>
                </a:r>
                <a:r>
                  <a:rPr lang="en-US" dirty="0" err="1" smtClean="0"/>
                  <a:t>cách</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điểm</a:t>
                </a:r>
                <a:r>
                  <a:rPr lang="en-US" dirty="0" smtClean="0"/>
                  <a:t> </a:t>
                </a:r>
                <a:r>
                  <a:rPr lang="en-US" dirty="0" err="1" smtClean="0"/>
                  <a:t>đến</a:t>
                </a:r>
                <a:r>
                  <a:rPr lang="en-US" dirty="0" smtClean="0"/>
                  <a:t> </a:t>
                </a:r>
                <a:r>
                  <a:rPr lang="en-US" dirty="0" err="1" smtClean="0"/>
                  <a:t>đường</a:t>
                </a:r>
                <a:r>
                  <a:rPr lang="en-US" dirty="0" smtClean="0"/>
                  <a:t> </a:t>
                </a:r>
                <a:r>
                  <a:rPr lang="en-US" dirty="0" err="1" smtClean="0"/>
                  <a:t>thẳng</a:t>
                </a:r>
                <a:r>
                  <a:rPr lang="en-US" dirty="0" smtClean="0"/>
                  <a:t> </a:t>
                </a:r>
                <a:r>
                  <a:rPr lang="en-US" dirty="0" err="1" smtClean="0"/>
                  <a:t>là</a:t>
                </a:r>
                <a:r>
                  <a:rPr lang="en-US" dirty="0" smtClean="0"/>
                  <a:t> </a:t>
                </a:r>
                <a:r>
                  <a:rPr lang="en-US" dirty="0" err="1" smtClean="0"/>
                  <a:t>nhỏ</a:t>
                </a:r>
                <a:r>
                  <a:rPr lang="en-US" dirty="0" smtClean="0"/>
                  <a:t> </a:t>
                </a:r>
                <a:r>
                  <a:rPr lang="en-US" dirty="0" err="1" smtClean="0"/>
                  <a:t>nhất</a:t>
                </a:r>
                <a:endParaRPr lang="en-US" dirty="0"/>
              </a:p>
              <a:p>
                <a:endParaRPr lang="en-US" dirty="0" smtClean="0"/>
              </a:p>
              <a:p>
                <a:pPr marL="114300" indent="0">
                  <a:buNone/>
                </a:pPr>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𝑤𝑥</m:t>
                                  </m:r>
                                </m:e>
                                <m:sub>
                                  <m:r>
                                    <a:rPr lang="en-US" b="0" i="1" smtClean="0">
                                      <a:latin typeface="Cambria Math" panose="02040503050406030204" pitchFamily="18" charset="0"/>
                                    </a:rPr>
                                    <m:t>𝑖</m:t>
                                  </m:r>
                                </m:sub>
                                <m:sup/>
                              </m:sSubSup>
                              <m:r>
                                <a:rPr lang="en-US" i="1">
                                  <a:latin typeface="Cambria Math" panose="02040503050406030204" pitchFamily="18" charset="0"/>
                                </a:rPr>
                                <m:t>)</m:t>
                              </m:r>
                            </m:e>
                            <m:sup>
                              <m:r>
                                <a:rPr lang="en-US" i="1">
                                  <a:latin typeface="Cambria Math" panose="02040503050406030204" pitchFamily="18" charset="0"/>
                                </a:rPr>
                                <m:t>2</m:t>
                              </m:r>
                            </m:sup>
                          </m:sSup>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y </a:t>
                </a:r>
                <a:r>
                  <a:rPr lang="en-US" dirty="0" err="1" smtClean="0"/>
                  <a:t>là</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r>
                  <a:rPr lang="en-US" dirty="0" smtClean="0"/>
                  <a:t> </a:t>
                </a:r>
                <a:r>
                  <a:rPr lang="en-US" dirty="0" err="1" smtClean="0"/>
                  <a:t>còn</a:t>
                </a:r>
                <a:r>
                  <a:rPr lang="en-US" dirty="0" smtClean="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smtClean="0"/>
                  <a:t> </a:t>
                </a:r>
                <a:r>
                  <a:rPr lang="en-US" dirty="0" err="1" smtClean="0"/>
                  <a:t>là</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bởi</a:t>
                </a:r>
                <a:r>
                  <a:rPr lang="en-US" dirty="0" smtClean="0"/>
                  <a:t> </a:t>
                </a:r>
                <a:r>
                  <a:rPr lang="en-US" dirty="0" err="1" smtClean="0"/>
                  <a:t>mô</a:t>
                </a:r>
                <a:r>
                  <a:rPr lang="en-US" dirty="0" smtClean="0"/>
                  <a:t> </a:t>
                </a:r>
                <a:r>
                  <a:rPr lang="en-US" dirty="0" err="1" smtClean="0"/>
                  <a:t>hình</a:t>
                </a:r>
                <a:endParaRPr lang="en-US" dirty="0" smtClean="0"/>
              </a:p>
              <a:p>
                <a:pPr marL="114300" indent="0">
                  <a:buNone/>
                </a:pPr>
                <a:endParaRPr lang="en-US" dirty="0" smtClean="0"/>
              </a:p>
              <a:p>
                <a:r>
                  <a:rPr lang="en-US" dirty="0" err="1" smtClean="0"/>
                  <a:t>Đường</a:t>
                </a:r>
                <a:r>
                  <a:rPr lang="en-US" dirty="0" smtClean="0"/>
                  <a:t> </a:t>
                </a:r>
                <a:r>
                  <a:rPr lang="en-US" dirty="0" err="1" smtClean="0"/>
                  <a:t>thẳng</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nhất</a:t>
                </a:r>
                <a:r>
                  <a:rPr lang="en-US" dirty="0" smtClean="0"/>
                  <a:t> </a:t>
                </a:r>
                <a:r>
                  <a:rPr lang="en-US" dirty="0" err="1" smtClean="0"/>
                  <a:t>tương</a:t>
                </a:r>
                <a:r>
                  <a:rPr lang="en-US" dirty="0" smtClean="0"/>
                  <a:t> </a:t>
                </a:r>
                <a:r>
                  <a:rPr lang="en-US" dirty="0" err="1" smtClean="0"/>
                  <a:t>đương</a:t>
                </a:r>
                <a:r>
                  <a:rPr lang="en-US" dirty="0" smtClean="0"/>
                  <a:t> </a:t>
                </a:r>
                <a:r>
                  <a:rPr lang="en-US" dirty="0" err="1" smtClean="0"/>
                  <a:t>với</a:t>
                </a:r>
                <a:r>
                  <a:rPr lang="en-US" dirty="0" smtClean="0"/>
                  <a:t> L </a:t>
                </a:r>
                <a:r>
                  <a:rPr lang="en-US" dirty="0" err="1" smtClean="0"/>
                  <a:t>đạt</a:t>
                </a:r>
                <a:r>
                  <a:rPr lang="en-US" dirty="0" smtClean="0"/>
                  <a:t> </a:t>
                </a:r>
                <a:r>
                  <a:rPr lang="en-US" dirty="0" err="1" smtClean="0"/>
                  <a:t>giá</a:t>
                </a:r>
                <a:r>
                  <a:rPr lang="en-US" dirty="0" smtClean="0"/>
                  <a:t> </a:t>
                </a:r>
                <a:r>
                  <a:rPr lang="en-US" dirty="0" err="1" smtClean="0"/>
                  <a:t>trị</a:t>
                </a:r>
                <a:r>
                  <a:rPr lang="en-US" dirty="0" smtClean="0"/>
                  <a:t> min: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func>
                    </m:oMath>
                  </m:oMathPara>
                </a14:m>
                <a:endParaRPr lang="en-US" dirty="0" smtClean="0"/>
              </a:p>
              <a:p>
                <a:endParaRPr lang="en-US" dirty="0" smtClean="0"/>
              </a:p>
              <a:p>
                <a:endParaRPr lang="en-US" dirty="0" smtClean="0"/>
              </a:p>
              <a:p>
                <a:pPr marL="584200" lvl="1" indent="0">
                  <a:buNone/>
                </a:pPr>
                <a:endParaRPr lang="en-US" dirty="0" smtClean="0"/>
              </a:p>
              <a:p>
                <a:pPr marL="584200" lvl="1"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5632704"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6" name="Picture 5"/>
          <p:cNvPicPr>
            <a:picLocks noChangeAspect="1"/>
          </p:cNvPicPr>
          <p:nvPr/>
        </p:nvPicPr>
        <p:blipFill>
          <a:blip r:embed="rId3"/>
          <a:stretch>
            <a:fillRect/>
          </a:stretch>
        </p:blipFill>
        <p:spPr>
          <a:xfrm>
            <a:off x="5759690" y="1355217"/>
            <a:ext cx="3200841" cy="2145402"/>
          </a:xfrm>
          <a:prstGeom prst="rect">
            <a:avLst/>
          </a:prstGeom>
        </p:spPr>
      </p:pic>
    </p:spTree>
    <p:extLst>
      <p:ext uri="{BB962C8B-B14F-4D97-AF65-F5344CB8AC3E}">
        <p14:creationId xmlns:p14="http://schemas.microsoft.com/office/powerpoint/2010/main" val="1080264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hệ</a:t>
            </a:r>
            <a:r>
              <a:rPr lang="en-US" dirty="0" smtClean="0"/>
              <a:t> </a:t>
            </a:r>
            <a:r>
              <a:rPr lang="en-US" dirty="0" err="1" smtClean="0"/>
              <a:t>số</a:t>
            </a:r>
            <a:r>
              <a:rPr lang="en-US" dirty="0" smtClean="0"/>
              <a:t> w </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Tìm </a:t>
                </a:r>
                <a:r>
                  <a:rPr lang="en-US" dirty="0" err="1" smtClean="0"/>
                  <a:t>cực</a:t>
                </a:r>
                <a:r>
                  <a:rPr lang="en-US" dirty="0" smtClean="0"/>
                  <a:t> </a:t>
                </a:r>
                <a:r>
                  <a:rPr lang="en-US" dirty="0" err="1" smtClean="0"/>
                  <a:t>tiểu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giải</a:t>
                </a:r>
                <a:r>
                  <a:rPr lang="en-US" dirty="0" smtClean="0"/>
                  <a:t> </a:t>
                </a:r>
                <a:r>
                  <a:rPr lang="en-US" dirty="0" err="1" smtClean="0"/>
                  <a:t>phương</a:t>
                </a:r>
                <a:r>
                  <a:rPr lang="en-US" dirty="0" smtClean="0"/>
                  <a:t> </a:t>
                </a:r>
                <a:r>
                  <a:rPr lang="en-US" dirty="0" err="1" smtClean="0"/>
                  <a:t>trình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0</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𝑋𝑊</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dirty="0" smtClean="0"/>
              </a:p>
              <a:p>
                <a:endParaRPr lang="en-US" dirty="0" smtClean="0"/>
              </a:p>
              <a:p>
                <a:r>
                  <a:rPr lang="en-US" dirty="0" err="1" smtClean="0"/>
                  <a:t>Đạo</a:t>
                </a:r>
                <a:r>
                  <a:rPr lang="en-US" dirty="0" smtClean="0"/>
                  <a:t> </a:t>
                </a:r>
                <a:r>
                  <a:rPr lang="en-US" dirty="0" err="1" smtClean="0"/>
                  <a:t>hàm</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0:</a:t>
                </a:r>
              </a:p>
              <a:p>
                <a:pPr marL="1143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𝑋𝑊</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=0</m:t>
                      </m:r>
                    </m:oMath>
                  </m:oMathPara>
                </a14:m>
                <a:endParaRPr lang="en-US" dirty="0" smtClean="0"/>
              </a:p>
              <a:p>
                <a:endParaRPr lang="en-US" dirty="0" smtClean="0"/>
              </a:p>
              <a:p>
                <a:r>
                  <a:rPr lang="en-US" dirty="0" err="1" smtClean="0"/>
                  <a:t>Nghiệm</a:t>
                </a:r>
                <a:r>
                  <a:rPr lang="en-US" dirty="0" smtClean="0"/>
                  <a:t> W </a:t>
                </a:r>
                <a:r>
                  <a:rPr lang="en-US" dirty="0" err="1" smtClean="0"/>
                  <a:t>của</a:t>
                </a:r>
                <a:r>
                  <a:rPr lang="en-US" dirty="0" smtClean="0"/>
                  <a:t> </a:t>
                </a:r>
                <a:r>
                  <a:rPr lang="en-US" dirty="0" err="1" smtClean="0"/>
                  <a:t>phương</a:t>
                </a:r>
                <a:r>
                  <a:rPr lang="en-US" dirty="0" smtClean="0"/>
                  <a:t> </a:t>
                </a:r>
                <a:r>
                  <a:rPr lang="en-US" dirty="0" err="1" smtClean="0"/>
                  <a:t>trình</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r>
                            <a:rPr lang="en-US" i="1">
                              <a:latin typeface="Cambria Math" panose="02040503050406030204" pitchFamily="18" charset="0"/>
                            </a:rPr>
                            <m:t>)</m:t>
                          </m:r>
                        </m:e>
                        <m:sup>
                          <m:r>
                            <a:rPr lang="en-US" b="0" i="1" smtClean="0">
                              <a:latin typeface="Cambria Math" panose="02040503050406030204" pitchFamily="18" charset="0"/>
                            </a:rPr>
                            <m:t>−1</m:t>
                          </m:r>
                        </m:sup>
                      </m:sSup>
                      <m:r>
                        <a:rPr lang="en-US" b="0" i="1" smtClean="0">
                          <a:latin typeface="Cambria Math" panose="02040503050406030204" pitchFamily="18" charset="0"/>
                        </a:rPr>
                        <m:t>𝑋𝑌</m:t>
                      </m:r>
                    </m:oMath>
                  </m:oMathPara>
                </a14:m>
                <a:endParaRPr lang="en-US" dirty="0" smtClean="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36274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một</a:t>
            </a:r>
            <a:r>
              <a:rPr lang="en-US" dirty="0" smtClean="0"/>
              <a:t> </a:t>
            </a:r>
            <a:r>
              <a:rPr lang="en-US" dirty="0" err="1" smtClean="0"/>
              <a:t>chiều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Text Placeholder 2"/>
          <p:cNvSpPr txBox="1">
            <a:spLocks/>
          </p:cNvSpPr>
          <p:nvPr/>
        </p:nvSpPr>
        <p:spPr>
          <a:xfrm>
            <a:off x="320751" y="3184875"/>
            <a:ext cx="4824322" cy="217256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dirty="0" err="1" smtClean="0">
                <a:solidFill>
                  <a:srgbClr val="FF0000"/>
                </a:solidFill>
              </a:rPr>
              <a:t>Đa</a:t>
            </a:r>
            <a:r>
              <a:rPr lang="en-US" dirty="0" smtClean="0">
                <a:solidFill>
                  <a:srgbClr val="FF0000"/>
                </a:solidFill>
              </a:rPr>
              <a:t> </a:t>
            </a:r>
            <a:r>
              <a:rPr lang="en-US" dirty="0" err="1" smtClean="0">
                <a:solidFill>
                  <a:srgbClr val="FF0000"/>
                </a:solidFill>
              </a:rPr>
              <a:t>số</a:t>
            </a:r>
            <a:r>
              <a:rPr lang="en-US" dirty="0" smtClean="0">
                <a:solidFill>
                  <a:srgbClr val="FF0000"/>
                </a:solidFill>
              </a:rPr>
              <a:t> </a:t>
            </a:r>
            <a:r>
              <a:rPr lang="en-US" dirty="0" err="1" smtClean="0">
                <a:solidFill>
                  <a:srgbClr val="FF0000"/>
                </a:solidFill>
              </a:rPr>
              <a:t>trường</a:t>
            </a:r>
            <a:r>
              <a:rPr lang="en-US" dirty="0" smtClean="0">
                <a:solidFill>
                  <a:srgbClr val="FF0000"/>
                </a:solidFill>
              </a:rPr>
              <a:t> </a:t>
            </a:r>
            <a:r>
              <a:rPr lang="en-US" dirty="0" err="1" smtClean="0">
                <a:solidFill>
                  <a:srgbClr val="FF0000"/>
                </a:solidFill>
              </a:rPr>
              <a:t>hợp</a:t>
            </a:r>
            <a:r>
              <a:rPr lang="en-US" dirty="0" smtClean="0">
                <a:solidFill>
                  <a:srgbClr val="FF0000"/>
                </a:solidFill>
              </a:rPr>
              <a:t> </a:t>
            </a:r>
            <a:r>
              <a:rPr lang="en-US" dirty="0" err="1" smtClean="0">
                <a:solidFill>
                  <a:srgbClr val="FF0000"/>
                </a:solidFill>
              </a:rPr>
              <a:t>là</a:t>
            </a:r>
            <a:r>
              <a:rPr lang="en-US" dirty="0" smtClean="0">
                <a:solidFill>
                  <a:srgbClr val="FF0000"/>
                </a:solidFill>
              </a:rPr>
              <a:t> </a:t>
            </a:r>
            <a:r>
              <a:rPr lang="en-US" dirty="0" err="1" smtClean="0">
                <a:solidFill>
                  <a:srgbClr val="FF0000"/>
                </a:solidFill>
              </a:rPr>
              <a:t>không</a:t>
            </a:r>
            <a:r>
              <a:rPr lang="en-US" dirty="0" smtClean="0">
                <a:solidFill>
                  <a:srgbClr val="FF0000"/>
                </a:solidFill>
              </a:rPr>
              <a:t> </a:t>
            </a:r>
            <a:r>
              <a:rPr lang="en-US" dirty="0" err="1" smtClean="0">
                <a:solidFill>
                  <a:srgbClr val="FF0000"/>
                </a:solidFill>
              </a:rPr>
              <a:t>tìm</a:t>
            </a:r>
            <a:r>
              <a:rPr lang="en-US" dirty="0" smtClean="0">
                <a:solidFill>
                  <a:srgbClr val="FF0000"/>
                </a:solidFill>
              </a:rPr>
              <a:t> </a:t>
            </a:r>
            <a:r>
              <a:rPr lang="en-US" dirty="0" err="1" smtClean="0">
                <a:solidFill>
                  <a:srgbClr val="FF0000"/>
                </a:solidFill>
              </a:rPr>
              <a:t>được</a:t>
            </a:r>
            <a:r>
              <a:rPr lang="en-US" dirty="0" smtClean="0">
                <a:solidFill>
                  <a:srgbClr val="FF0000"/>
                </a:solidFill>
              </a:rPr>
              <a:t> do:</a:t>
            </a:r>
          </a:p>
          <a:p>
            <a:pPr>
              <a:buFont typeface="Wingdings" panose="05000000000000000000" pitchFamily="2" charset="2"/>
              <a:buChar char="Ø"/>
            </a:pPr>
            <a:r>
              <a:rPr lang="en-US" dirty="0" err="1">
                <a:solidFill>
                  <a:srgbClr val="FF0000"/>
                </a:solidFill>
              </a:rPr>
              <a:t>P</a:t>
            </a:r>
            <a:r>
              <a:rPr lang="en-US" dirty="0" err="1" smtClean="0">
                <a:solidFill>
                  <a:srgbClr val="FF0000"/>
                </a:solidFill>
              </a:rPr>
              <a:t>hương</a:t>
            </a:r>
            <a:r>
              <a:rPr lang="en-US" dirty="0" smtClean="0">
                <a:solidFill>
                  <a:srgbClr val="FF0000"/>
                </a:solidFill>
              </a:rPr>
              <a:t> </a:t>
            </a:r>
            <a:r>
              <a:rPr lang="en-US" dirty="0" err="1" smtClean="0">
                <a:solidFill>
                  <a:srgbClr val="FF0000"/>
                </a:solidFill>
              </a:rPr>
              <a:t>trình</a:t>
            </a:r>
            <a:r>
              <a:rPr lang="en-US" dirty="0" smtClean="0">
                <a:solidFill>
                  <a:srgbClr val="FF0000"/>
                </a:solidFill>
              </a:rPr>
              <a:t> </a:t>
            </a:r>
            <a:r>
              <a:rPr lang="en-US" dirty="0" err="1" smtClean="0">
                <a:solidFill>
                  <a:srgbClr val="FF0000"/>
                </a:solidFill>
              </a:rPr>
              <a:t>đạo</a:t>
            </a:r>
            <a:r>
              <a:rPr lang="en-US" dirty="0" smtClean="0">
                <a:solidFill>
                  <a:srgbClr val="FF0000"/>
                </a:solidFill>
              </a:rPr>
              <a:t> </a:t>
            </a:r>
            <a:r>
              <a:rPr lang="en-US" dirty="0" err="1" smtClean="0">
                <a:solidFill>
                  <a:srgbClr val="FF0000"/>
                </a:solidFill>
              </a:rPr>
              <a:t>hàm</a:t>
            </a:r>
            <a:r>
              <a:rPr lang="en-US" dirty="0" smtClean="0">
                <a:solidFill>
                  <a:srgbClr val="FF0000"/>
                </a:solidFill>
              </a:rPr>
              <a:t> </a:t>
            </a:r>
            <a:r>
              <a:rPr lang="en-US" dirty="0" err="1" smtClean="0">
                <a:solidFill>
                  <a:srgbClr val="FF0000"/>
                </a:solidFill>
              </a:rPr>
              <a:t>phức</a:t>
            </a:r>
            <a:r>
              <a:rPr lang="en-US" dirty="0" smtClean="0">
                <a:solidFill>
                  <a:srgbClr val="FF0000"/>
                </a:solidFill>
              </a:rPr>
              <a:t> </a:t>
            </a:r>
            <a:r>
              <a:rPr lang="en-US" dirty="0" err="1" smtClean="0">
                <a:solidFill>
                  <a:srgbClr val="FF0000"/>
                </a:solidFill>
              </a:rPr>
              <a:t>tạp</a:t>
            </a:r>
            <a:endParaRPr lang="en-US" dirty="0" smtClean="0">
              <a:solidFill>
                <a:srgbClr val="FF0000"/>
              </a:solidFill>
            </a:endParaRPr>
          </a:p>
          <a:p>
            <a:pPr>
              <a:buFont typeface="Wingdings" panose="05000000000000000000" pitchFamily="2" charset="2"/>
              <a:buChar char="Ø"/>
            </a:pPr>
            <a:r>
              <a:rPr lang="en-US" dirty="0" err="1" smtClean="0">
                <a:solidFill>
                  <a:srgbClr val="FF0000"/>
                </a:solidFill>
              </a:rPr>
              <a:t>Điểm</a:t>
            </a:r>
            <a:r>
              <a:rPr lang="en-US" dirty="0" smtClean="0">
                <a:solidFill>
                  <a:srgbClr val="FF0000"/>
                </a:solidFill>
              </a:rPr>
              <a:t> </a:t>
            </a:r>
            <a:r>
              <a:rPr lang="en-US" dirty="0" err="1" smtClean="0">
                <a:solidFill>
                  <a:srgbClr val="FF0000"/>
                </a:solidFill>
              </a:rPr>
              <a:t>dữ</a:t>
            </a:r>
            <a:r>
              <a:rPr lang="en-US" dirty="0" smtClean="0">
                <a:solidFill>
                  <a:srgbClr val="FF0000"/>
                </a:solidFill>
              </a:rPr>
              <a:t> </a:t>
            </a:r>
            <a:r>
              <a:rPr lang="en-US" dirty="0" err="1" smtClean="0">
                <a:solidFill>
                  <a:srgbClr val="FF0000"/>
                </a:solidFill>
              </a:rPr>
              <a:t>liệu</a:t>
            </a:r>
            <a:r>
              <a:rPr lang="en-US" dirty="0" smtClean="0">
                <a:solidFill>
                  <a:srgbClr val="FF0000"/>
                </a:solidFill>
              </a:rPr>
              <a:t> </a:t>
            </a:r>
            <a:r>
              <a:rPr lang="en-US" dirty="0" err="1" smtClean="0">
                <a:solidFill>
                  <a:srgbClr val="FF0000"/>
                </a:solidFill>
              </a:rPr>
              <a:t>nhiều</a:t>
            </a:r>
            <a:r>
              <a:rPr lang="en-US" dirty="0" smtClean="0">
                <a:solidFill>
                  <a:srgbClr val="FF0000"/>
                </a:solidFill>
              </a:rPr>
              <a:t> </a:t>
            </a:r>
            <a:r>
              <a:rPr lang="en-US" dirty="0" err="1" smtClean="0">
                <a:solidFill>
                  <a:srgbClr val="FF0000"/>
                </a:solidFill>
              </a:rPr>
              <a:t>chiều</a:t>
            </a:r>
            <a:endParaRPr lang="en-US" dirty="0" smtClean="0">
              <a:solidFill>
                <a:srgbClr val="FF0000"/>
              </a:solidFill>
            </a:endParaRPr>
          </a:p>
          <a:p>
            <a:pPr>
              <a:buFont typeface="Wingdings" panose="05000000000000000000" pitchFamily="2" charset="2"/>
              <a:buChar char="Ø"/>
            </a:pPr>
            <a:r>
              <a:rPr lang="en-US" dirty="0" err="1" smtClean="0">
                <a:solidFill>
                  <a:srgbClr val="FF0000"/>
                </a:solidFill>
              </a:rPr>
              <a:t>Nhiều</a:t>
            </a:r>
            <a:r>
              <a:rPr lang="en-US" dirty="0" smtClean="0">
                <a:solidFill>
                  <a:srgbClr val="FF0000"/>
                </a:solidFill>
              </a:rPr>
              <a:t> </a:t>
            </a:r>
            <a:r>
              <a:rPr lang="en-US" dirty="0" err="1" smtClean="0">
                <a:solidFill>
                  <a:srgbClr val="FF0000"/>
                </a:solidFill>
              </a:rPr>
              <a:t>điểm</a:t>
            </a:r>
            <a:r>
              <a:rPr lang="en-US" dirty="0" smtClean="0">
                <a:solidFill>
                  <a:srgbClr val="FF0000"/>
                </a:solidFill>
              </a:rPr>
              <a:t> </a:t>
            </a:r>
            <a:r>
              <a:rPr lang="en-US" dirty="0" err="1" smtClean="0">
                <a:solidFill>
                  <a:srgbClr val="FF0000"/>
                </a:solidFill>
              </a:rPr>
              <a:t>dữ</a:t>
            </a:r>
            <a:r>
              <a:rPr lang="en-US" dirty="0" smtClean="0">
                <a:solidFill>
                  <a:srgbClr val="FF0000"/>
                </a:solidFill>
              </a:rPr>
              <a:t> </a:t>
            </a:r>
            <a:r>
              <a:rPr lang="en-US" dirty="0" err="1" smtClean="0">
                <a:solidFill>
                  <a:srgbClr val="FF0000"/>
                </a:solidFill>
              </a:rPr>
              <a:t>liệu</a:t>
            </a:r>
            <a:endParaRPr lang="en-US" dirty="0">
              <a:solidFill>
                <a:srgbClr val="FF0000"/>
              </a:solidFill>
            </a:endParaRPr>
          </a:p>
        </p:txBody>
      </p:sp>
      <p:sp>
        <p:nvSpPr>
          <p:cNvPr id="6" name="Text Placeholder 5"/>
          <p:cNvSpPr>
            <a:spLocks noGrp="1"/>
          </p:cNvSpPr>
          <p:nvPr>
            <p:ph type="body" idx="1"/>
          </p:nvPr>
        </p:nvSpPr>
        <p:spPr>
          <a:xfrm>
            <a:off x="310896" y="676656"/>
            <a:ext cx="8520600" cy="2958084"/>
          </a:xfrm>
        </p:spPr>
        <p:txBody>
          <a:bodyPr/>
          <a:lstStyle/>
          <a:p>
            <a:pPr marL="114300" indent="0">
              <a:buNone/>
            </a:pPr>
            <a:r>
              <a:rPr lang="en-US" dirty="0" err="1" smtClean="0"/>
              <a:t>Dữ</a:t>
            </a:r>
            <a:r>
              <a:rPr lang="en-US" dirty="0" smtClean="0"/>
              <a:t> </a:t>
            </a:r>
            <a:r>
              <a:rPr lang="en-US" dirty="0" err="1" smtClean="0"/>
              <a:t>liệu</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766718662"/>
              </p:ext>
            </p:extLst>
          </p:nvPr>
        </p:nvGraphicFramePr>
        <p:xfrm>
          <a:off x="549752" y="1132596"/>
          <a:ext cx="2442766" cy="1915359"/>
        </p:xfrm>
        <a:graphic>
          <a:graphicData uri="http://schemas.openxmlformats.org/drawingml/2006/table">
            <a:tbl>
              <a:tblPr firstRow="1" bandRow="1">
                <a:tableStyleId>{6E25E649-3F16-4E02-A733-19D2CDBF48F0}</a:tableStyleId>
              </a:tblPr>
              <a:tblGrid>
                <a:gridCol w="1238536">
                  <a:extLst>
                    <a:ext uri="{9D8B030D-6E8A-4147-A177-3AD203B41FA5}">
                      <a16:colId xmlns:a16="http://schemas.microsoft.com/office/drawing/2014/main" val="3650861814"/>
                    </a:ext>
                  </a:extLst>
                </a:gridCol>
                <a:gridCol w="1204230">
                  <a:extLst>
                    <a:ext uri="{9D8B030D-6E8A-4147-A177-3AD203B41FA5}">
                      <a16:colId xmlns:a16="http://schemas.microsoft.com/office/drawing/2014/main" val="3339704683"/>
                    </a:ext>
                  </a:extLst>
                </a:gridCol>
              </a:tblGrid>
              <a:tr h="230211">
                <a:tc>
                  <a:txBody>
                    <a:bodyPr/>
                    <a:lstStyle/>
                    <a:p>
                      <a:r>
                        <a:rPr lang="vi-VN" dirty="0" smtClean="0"/>
                        <a:t>Đầu vào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Đầu ra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4813956"/>
                  </a:ext>
                </a:extLst>
              </a:tr>
              <a:tr h="391359">
                <a:tc>
                  <a:txBody>
                    <a:bodyPr/>
                    <a:lstStyle/>
                    <a:p>
                      <a:r>
                        <a:rPr lang="vi-VN" dirty="0" smtClean="0"/>
                        <a:t>Diện tích</a:t>
                      </a:r>
                      <a:r>
                        <a:rPr lang="en-US" dirty="0" smtClean="0"/>
                        <a:t> (x)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Gía</a:t>
                      </a:r>
                      <a:r>
                        <a:rPr lang="vi-VN" baseline="0" dirty="0" smtClean="0"/>
                        <a:t> trị </a:t>
                      </a:r>
                      <a:r>
                        <a:rPr lang="en-US" baseline="0"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5093261"/>
                  </a:ext>
                </a:extLst>
              </a:tr>
              <a:tr h="230211">
                <a:tc>
                  <a:txBody>
                    <a:bodyPr/>
                    <a:lstStyle/>
                    <a:p>
                      <a:r>
                        <a:rPr lang="vi-VN"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3694593"/>
                  </a:ext>
                </a:extLst>
              </a:tr>
              <a:tr h="230211">
                <a:tc>
                  <a:txBody>
                    <a:bodyPr/>
                    <a:lstStyle/>
                    <a:p>
                      <a:r>
                        <a:rPr lang="vi-VN"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177957"/>
                  </a:ext>
                </a:extLst>
              </a:tr>
              <a:tr h="230211">
                <a:tc>
                  <a:txBody>
                    <a:bodyPr/>
                    <a:lstStyle/>
                    <a:p>
                      <a:r>
                        <a:rPr lang="vi-VN" dirty="0" smtClean="0"/>
                        <a:t>15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937998"/>
                  </a:ext>
                </a:extLst>
              </a:tr>
              <a:tr h="230211">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9030586"/>
                  </a:ext>
                </a:extLst>
              </a:tr>
            </a:tbl>
          </a:graphicData>
        </a:graphic>
      </p:graphicFrame>
      <p:pic>
        <p:nvPicPr>
          <p:cNvPr id="9" name="Picture 8"/>
          <p:cNvPicPr>
            <a:picLocks noChangeAspect="1"/>
          </p:cNvPicPr>
          <p:nvPr/>
        </p:nvPicPr>
        <p:blipFill rotWithShape="1">
          <a:blip r:embed="rId3"/>
          <a:srcRect l="909" t="1462" r="1211"/>
          <a:stretch/>
        </p:blipFill>
        <p:spPr>
          <a:xfrm>
            <a:off x="3174642" y="1279149"/>
            <a:ext cx="2625476" cy="1768806"/>
          </a:xfrm>
          <a:prstGeom prst="rect">
            <a:avLst/>
          </a:prstGeom>
        </p:spPr>
      </p:pic>
      <p:pic>
        <p:nvPicPr>
          <p:cNvPr id="10" name="Picture 9"/>
          <p:cNvPicPr>
            <a:picLocks noChangeAspect="1"/>
          </p:cNvPicPr>
          <p:nvPr/>
        </p:nvPicPr>
        <p:blipFill>
          <a:blip r:embed="rId4"/>
          <a:stretch>
            <a:fillRect/>
          </a:stretch>
        </p:blipFill>
        <p:spPr>
          <a:xfrm>
            <a:off x="5904068" y="784393"/>
            <a:ext cx="3018490" cy="3765386"/>
          </a:xfrm>
          <a:prstGeom prst="rect">
            <a:avLst/>
          </a:prstGeom>
        </p:spPr>
      </p:pic>
    </p:spTree>
    <p:extLst>
      <p:ext uri="{BB962C8B-B14F-4D97-AF65-F5344CB8AC3E}">
        <p14:creationId xmlns:p14="http://schemas.microsoft.com/office/powerpoint/2010/main" val="3310680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728339" y="862187"/>
                <a:ext cx="4121958" cy="3967800"/>
              </a:xfrm>
            </p:spPr>
            <p:txBody>
              <a:bodyPr>
                <a:normAutofit fontScale="77500" lnSpcReduction="20000"/>
              </a:bodyPr>
              <a:lstStyle/>
              <a:p>
                <a:r>
                  <a:rPr lang="en-US" dirty="0" err="1" smtClean="0"/>
                  <a:t>Tìm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khởi</a:t>
                </a:r>
                <a:r>
                  <a:rPr lang="en-US" dirty="0" smtClean="0"/>
                  <a:t> </a:t>
                </a:r>
                <a:r>
                  <a:rPr lang="en-US" dirty="0" err="1" smtClean="0"/>
                  <a:t>động</a:t>
                </a:r>
                <a:r>
                  <a:rPr lang="en-US" dirty="0" smtClean="0"/>
                  <a:t> </a:t>
                </a:r>
                <a:r>
                  <a:rPr lang="en-US" dirty="0" err="1" smtClean="0"/>
                  <a:t>tại</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và</a:t>
                </a:r>
                <a:r>
                  <a:rPr lang="en-US" dirty="0" smtClean="0"/>
                  <a:t> di </a:t>
                </a:r>
                <a:r>
                  <a:rPr lang="en-US" dirty="0" err="1" smtClean="0"/>
                  <a:t>chuyển</a:t>
                </a:r>
                <a:r>
                  <a:rPr lang="en-US" dirty="0" smtClean="0"/>
                  <a:t> </a:t>
                </a:r>
                <a:r>
                  <a:rPr lang="en-US" dirty="0" err="1" smtClean="0"/>
                  <a:t>về</a:t>
                </a:r>
                <a:r>
                  <a:rPr lang="en-US" dirty="0" smtClean="0"/>
                  <a:t> </a:t>
                </a:r>
                <a:r>
                  <a:rPr lang="en-US" dirty="0" err="1" smtClean="0"/>
                  <a:t>hướng</a:t>
                </a:r>
                <a:r>
                  <a:rPr lang="en-US" dirty="0" smtClean="0"/>
                  <a:t> </a:t>
                </a:r>
                <a:r>
                  <a:rPr lang="en-US" dirty="0" err="1" smtClean="0"/>
                  <a:t>cực</a:t>
                </a:r>
                <a:r>
                  <a:rPr lang="en-US" dirty="0" smtClean="0"/>
                  <a:t> </a:t>
                </a:r>
                <a:r>
                  <a:rPr lang="en-US" dirty="0" err="1" smtClean="0"/>
                  <a:t>tiểu</a:t>
                </a:r>
                <a:endParaRPr lang="en-US" dirty="0" smtClean="0"/>
              </a:p>
              <a:p>
                <a:endParaRPr lang="en-US" dirty="0" smtClean="0"/>
              </a:p>
              <a:p>
                <a:r>
                  <a:rPr lang="en-US" dirty="0" err="1" smtClean="0"/>
                  <a:t>Gỉa</a:t>
                </a:r>
                <a:r>
                  <a:rPr lang="en-US" dirty="0" smtClean="0"/>
                  <a:t> </a:t>
                </a:r>
                <a:r>
                  <a:rPr lang="en-US" dirty="0" err="1" smtClean="0"/>
                  <a:t>sử</a:t>
                </a:r>
                <a:r>
                  <a:rPr lang="en-US" dirty="0" smtClean="0"/>
                  <a:t> ta </a:t>
                </a:r>
                <a:r>
                  <a:rPr lang="en-US" dirty="0" err="1" smtClean="0"/>
                  <a:t>có</a:t>
                </a:r>
                <a:r>
                  <a:rPr lang="en-US" dirty="0" smtClean="0"/>
                  <a:t> 1 </a:t>
                </a:r>
                <a:r>
                  <a:rPr lang="en-US" dirty="0" err="1" smtClean="0"/>
                  <a:t>hàm</a:t>
                </a:r>
                <a:r>
                  <a:rPr lang="en-US" dirty="0" smtClean="0"/>
                  <a:t> </a:t>
                </a:r>
                <a:r>
                  <a:rPr lang="en-US" dirty="0" err="1" smtClean="0"/>
                  <a:t>số</a:t>
                </a:r>
                <a:r>
                  <a:rPr lang="en-US" dirty="0" smtClean="0"/>
                  <a:t> </a:t>
                </a:r>
                <a:endParaRPr lang="en-US" b="0" i="1" dirty="0" smtClean="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e>
                        <m:sup>
                          <m:r>
                            <a:rPr lang="en-US" b="0" i="1" smtClean="0">
                              <a:latin typeface="Cambria Math" panose="02040503050406030204" pitchFamily="18" charset="0"/>
                            </a:rPr>
                            <m:t>2</m:t>
                          </m:r>
                        </m:sup>
                      </m:sSup>
                      <m:r>
                        <a:rPr lang="en-US" b="0" i="1" smtClean="0">
                          <a:latin typeface="Cambria Math" panose="02040503050406030204" pitchFamily="18" charset="0"/>
                        </a:rPr>
                        <m:t>−2</m:t>
                      </m:r>
                    </m:oMath>
                  </m:oMathPara>
                </a14:m>
                <a:endParaRPr lang="en-US" dirty="0" smtClean="0"/>
              </a:p>
              <a:p>
                <a:pPr marL="114300" indent="0">
                  <a:buNone/>
                </a:pPr>
                <a:endParaRPr lang="en-US" dirty="0" smtClean="0"/>
              </a:p>
              <a:p>
                <a:pPr marL="114300" indent="0">
                  <a:buNone/>
                </a:pPr>
                <a:r>
                  <a:rPr lang="en-US" dirty="0" err="1" smtClean="0"/>
                  <a:t>có</a:t>
                </a:r>
                <a:r>
                  <a:rPr lang="en-US" dirty="0" smtClean="0"/>
                  <a:t> </a:t>
                </a:r>
                <a:r>
                  <a:rPr lang="en-US" dirty="0" err="1" smtClean="0"/>
                  <a:t>điểm</a:t>
                </a:r>
                <a:r>
                  <a:rPr lang="en-US" dirty="0" smtClean="0"/>
                  <a:t> </a:t>
                </a:r>
                <a:r>
                  <a:rPr lang="en-US" dirty="0" err="1" smtClean="0"/>
                  <a:t>cực</a:t>
                </a:r>
                <a:r>
                  <a:rPr lang="en-US" dirty="0" smtClean="0"/>
                  <a:t> </a:t>
                </a:r>
                <a:r>
                  <a:rPr lang="en-US" dirty="0" err="1" smtClean="0"/>
                  <a:t>tiểu</a:t>
                </a:r>
                <a:r>
                  <a:rPr lang="en-US" dirty="0" smtClean="0"/>
                  <a:t> global minimum </a:t>
                </a:r>
                <a:r>
                  <a:rPr lang="en-US" dirty="0" err="1" smtClean="0"/>
                  <a:t>tại</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=1</m:t>
                    </m:r>
                  </m:oMath>
                </a14:m>
                <a:endParaRPr lang="en-US" dirty="0" smtClean="0"/>
              </a:p>
              <a:p>
                <a:endParaRPr lang="en-US" dirty="0" smtClean="0"/>
              </a:p>
              <a:p>
                <a:r>
                  <a:rPr lang="en-US" dirty="0" err="1" smtClean="0"/>
                  <a:t>Với</a:t>
                </a:r>
                <a:r>
                  <a:rPr lang="en-US" dirty="0" smtClean="0"/>
                  <a:t> </a:t>
                </a:r>
                <a:r>
                  <a:rPr lang="en-US" dirty="0" err="1" smtClean="0"/>
                  <a:t>ví</a:t>
                </a:r>
                <a:r>
                  <a:rPr lang="en-US" dirty="0" smtClean="0"/>
                  <a:t> </a:t>
                </a:r>
                <a:r>
                  <a:rPr lang="en-US" dirty="0" err="1" smtClean="0"/>
                  <a:t>dụ</a:t>
                </a:r>
                <a:r>
                  <a:rPr lang="en-US" dirty="0" smtClean="0"/>
                  <a:t> </a:t>
                </a:r>
                <a:r>
                  <a:rPr lang="en-US" dirty="0" err="1" smtClean="0"/>
                  <a:t>trên</a:t>
                </a:r>
                <a:r>
                  <a:rPr lang="en-US" dirty="0" smtClean="0"/>
                  <a:t> </a:t>
                </a:r>
                <a:r>
                  <a:rPr lang="en-US" dirty="0" err="1" smtClean="0"/>
                  <a:t>thì</a:t>
                </a:r>
                <a:r>
                  <a:rPr lang="en-US" dirty="0" smtClean="0"/>
                  <a:t> :</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&lt;</m:t>
                    </m:r>
                    <m:r>
                      <a:rPr lang="en-US" i="1">
                        <a:latin typeface="Cambria Math" panose="02040503050406030204" pitchFamily="18" charset="0"/>
                      </a:rPr>
                      <m:t>0</m:t>
                    </m:r>
                  </m:oMath>
                </a14:m>
                <a:r>
                  <a:rPr lang="en-US" dirty="0" smtClean="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&lt;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(x ở </a:t>
                </a:r>
                <a:r>
                  <a:rPr lang="en-US" dirty="0" err="1" smtClean="0"/>
                  <a:t>bên</a:t>
                </a:r>
                <a:r>
                  <a:rPr lang="en-US" dirty="0" smtClean="0"/>
                  <a:t> </a:t>
                </a:r>
                <a:r>
                  <a:rPr lang="en-US" dirty="0" err="1" smtClean="0"/>
                  <a:t>trái</a:t>
                </a:r>
                <a:r>
                  <a:rPr lang="en-US" dirty="0" smtClean="0"/>
                  <a:t> </a:t>
                </a:r>
                <a:r>
                  <a:rPr lang="en-US" dirty="0" err="1" smtClean="0"/>
                  <a:t>cực</a:t>
                </a:r>
                <a:r>
                  <a:rPr lang="en-US" dirty="0" smtClean="0"/>
                  <a:t> </a:t>
                </a:r>
                <a:r>
                  <a:rPr lang="en-US" dirty="0" err="1" smtClean="0"/>
                  <a:t>tiểu</a:t>
                </a:r>
                <a:r>
                  <a:rPr lang="en-US" dirty="0" smtClean="0"/>
                  <a:t>)</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&gt;</m:t>
                    </m:r>
                    <m:r>
                      <a:rPr lang="en-US" i="1">
                        <a:latin typeface="Cambria Math" panose="02040503050406030204" pitchFamily="18" charset="0"/>
                      </a:rPr>
                      <m:t>0</m:t>
                    </m:r>
                  </m:oMath>
                </a14:m>
                <a:r>
                  <a:rPr lang="en-US" dirty="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&gt;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(x ở </a:t>
                </a:r>
                <a:r>
                  <a:rPr lang="en-US" dirty="0" err="1" smtClean="0"/>
                  <a:t>bên</a:t>
                </a:r>
                <a:r>
                  <a:rPr lang="en-US" dirty="0" smtClean="0"/>
                  <a:t> </a:t>
                </a:r>
                <a:r>
                  <a:rPr lang="en-US" dirty="0" err="1" smtClean="0"/>
                  <a:t>phải</a:t>
                </a:r>
                <a:r>
                  <a:rPr lang="en-US" dirty="0" smtClean="0"/>
                  <a:t> </a:t>
                </a:r>
                <a:r>
                  <a:rPr lang="en-US" dirty="0" err="1" smtClean="0"/>
                  <a:t>cực</a:t>
                </a:r>
                <a:r>
                  <a:rPr lang="en-US" dirty="0" smtClean="0"/>
                  <a:t> </a:t>
                </a:r>
                <a:r>
                  <a:rPr lang="en-US" dirty="0" err="1" smtClean="0"/>
                  <a:t>tiểu</a:t>
                </a:r>
                <a:r>
                  <a:rPr lang="en-US" dirty="0" smtClean="0"/>
                  <a:t>)</a:t>
                </a:r>
              </a:p>
              <a:p>
                <a:endParaRPr lang="en-US" dirty="0" smtClean="0"/>
              </a:p>
              <a:p>
                <a:r>
                  <a:rPr lang="en-US" dirty="0" err="1" smtClean="0"/>
                  <a:t>Trong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biến</a:t>
                </a:r>
                <a:r>
                  <a:rPr lang="en-US" dirty="0" smtClean="0"/>
                  <a:t> </a:t>
                </a:r>
                <a:r>
                  <a:rPr lang="en-US" dirty="0" err="1" smtClean="0"/>
                  <a:t>là</a:t>
                </a:r>
                <a:r>
                  <a:rPr lang="en-US" dirty="0" smtClean="0"/>
                  <a:t> w</a:t>
                </a:r>
                <a:endParaRPr lang="en-US" dirty="0"/>
              </a:p>
              <a:p>
                <a:endParaRPr lang="en-US" dirty="0" smtClean="0"/>
              </a:p>
              <a:p>
                <a:pPr marL="114300" indent="0">
                  <a:buNone/>
                </a:pPr>
                <a:r>
                  <a:rPr lang="en-US" dirty="0" smtClean="0">
                    <a:solidFill>
                      <a:srgbClr val="FF0000"/>
                    </a:solidFill>
                    <a:sym typeface="Wingdings" panose="05000000000000000000" pitchFamily="2" charset="2"/>
                  </a:rPr>
                  <a:t> </a:t>
                </a:r>
                <a:r>
                  <a:rPr lang="en-US" dirty="0" err="1" smtClean="0">
                    <a:solidFill>
                      <a:srgbClr val="FF0000"/>
                    </a:solidFill>
                  </a:rPr>
                  <a:t>Phải</a:t>
                </a:r>
                <a:r>
                  <a:rPr lang="en-US" dirty="0" smtClean="0">
                    <a:solidFill>
                      <a:srgbClr val="FF0000"/>
                    </a:solidFill>
                  </a:rPr>
                  <a:t> di </a:t>
                </a:r>
                <a:r>
                  <a:rPr lang="en-US" dirty="0" err="1" smtClean="0">
                    <a:solidFill>
                      <a:srgbClr val="FF0000"/>
                    </a:solidFill>
                  </a:rPr>
                  <a:t>chuyển</a:t>
                </a:r>
                <a:r>
                  <a:rPr lang="en-US" dirty="0" smtClean="0">
                    <a:solidFill>
                      <a:srgbClr val="FF0000"/>
                    </a:solidFill>
                  </a:rPr>
                  <a:t> </a:t>
                </a:r>
                <a:r>
                  <a:rPr lang="en-US" dirty="0" err="1" smtClean="0">
                    <a:solidFill>
                      <a:srgbClr val="FF0000"/>
                    </a:solidFill>
                  </a:rPr>
                  <a:t>ngược</a:t>
                </a:r>
                <a:r>
                  <a:rPr lang="en-US" dirty="0" smtClean="0">
                    <a:solidFill>
                      <a:srgbClr val="FF0000"/>
                    </a:solidFill>
                  </a:rPr>
                  <a:t> </a:t>
                </a:r>
                <a:r>
                  <a:rPr lang="en-US" dirty="0" err="1" smtClean="0">
                    <a:solidFill>
                      <a:srgbClr val="FF0000"/>
                    </a:solidFill>
                  </a:rPr>
                  <a:t>dấu</a:t>
                </a:r>
                <a:r>
                  <a:rPr lang="en-US" dirty="0" smtClean="0">
                    <a:solidFill>
                      <a:srgbClr val="FF0000"/>
                    </a:solidFill>
                  </a:rPr>
                  <a:t> </a:t>
                </a:r>
                <a:r>
                  <a:rPr lang="en-US" dirty="0" err="1" smtClean="0">
                    <a:solidFill>
                      <a:srgbClr val="FF0000"/>
                    </a:solidFill>
                  </a:rPr>
                  <a:t>với</a:t>
                </a:r>
                <a:r>
                  <a:rPr lang="en-US" dirty="0" smtClean="0">
                    <a:solidFill>
                      <a:srgbClr val="FF0000"/>
                    </a:solidFill>
                  </a:rPr>
                  <a:t> </a:t>
                </a:r>
                <a:r>
                  <a:rPr lang="en-US" dirty="0" err="1" smtClean="0">
                    <a:solidFill>
                      <a:srgbClr val="FF0000"/>
                    </a:solidFill>
                  </a:rPr>
                  <a:t>đạo</a:t>
                </a:r>
                <a:r>
                  <a:rPr lang="en-US" dirty="0" smtClean="0">
                    <a:solidFill>
                      <a:srgbClr val="FF0000"/>
                    </a:solidFill>
                  </a:rPr>
                  <a:t> </a:t>
                </a:r>
                <a:r>
                  <a:rPr lang="en-US" dirty="0" err="1" smtClean="0">
                    <a:solidFill>
                      <a:srgbClr val="FF0000"/>
                    </a:solidFill>
                  </a:rPr>
                  <a:t>hàm</a:t>
                </a:r>
                <a:r>
                  <a:rPr lang="en-US" dirty="0" smtClean="0">
                    <a:solidFill>
                      <a:srgbClr val="FF0000"/>
                    </a:solidFill>
                  </a:rPr>
                  <a:t> </a:t>
                </a:r>
                <a:r>
                  <a:rPr lang="en-US" dirty="0" err="1" smtClean="0">
                    <a:solidFill>
                      <a:srgbClr val="FF0000"/>
                    </a:solidFill>
                  </a:rPr>
                  <a:t>để</a:t>
                </a:r>
                <a:r>
                  <a:rPr lang="en-US" dirty="0" smtClean="0">
                    <a:solidFill>
                      <a:srgbClr val="FF0000"/>
                    </a:solidFill>
                  </a:rPr>
                  <a:t> </a:t>
                </a:r>
                <a:r>
                  <a:rPr lang="en-US" dirty="0" err="1" smtClean="0">
                    <a:solidFill>
                      <a:srgbClr val="FF0000"/>
                    </a:solidFill>
                  </a:rPr>
                  <a:t>tìm</a:t>
                </a:r>
                <a:r>
                  <a:rPr lang="en-US" dirty="0" smtClean="0">
                    <a:solidFill>
                      <a:srgbClr val="FF0000"/>
                    </a:solidFill>
                  </a:rPr>
                  <a:t> w </a:t>
                </a:r>
                <a:r>
                  <a:rPr lang="en-US" dirty="0" err="1" smtClean="0">
                    <a:solidFill>
                      <a:srgbClr val="FF0000"/>
                    </a:solidFill>
                  </a:rPr>
                  <a:t>cho</a:t>
                </a:r>
                <a:r>
                  <a:rPr lang="en-US" dirty="0" smtClean="0">
                    <a:solidFill>
                      <a:srgbClr val="FF0000"/>
                    </a:solidFill>
                  </a:rPr>
                  <a:t> </a:t>
                </a:r>
                <a:r>
                  <a:rPr lang="en-US" dirty="0" err="1" smtClean="0">
                    <a:solidFill>
                      <a:srgbClr val="FF0000"/>
                    </a:solidFill>
                  </a:rPr>
                  <a:t>hàm</a:t>
                </a:r>
                <a:r>
                  <a:rPr lang="en-US" dirty="0" smtClean="0">
                    <a:solidFill>
                      <a:srgbClr val="FF0000"/>
                    </a:solidFill>
                  </a:rPr>
                  <a:t> L </a:t>
                </a:r>
                <a:r>
                  <a:rPr lang="en-US" dirty="0" err="1" smtClean="0">
                    <a:solidFill>
                      <a:srgbClr val="FF0000"/>
                    </a:solidFill>
                  </a:rPr>
                  <a:t>đạt</a:t>
                </a:r>
                <a:r>
                  <a:rPr lang="en-US" dirty="0" smtClean="0">
                    <a:solidFill>
                      <a:srgbClr val="FF0000"/>
                    </a:solidFill>
                  </a:rPr>
                  <a:t> </a:t>
                </a:r>
                <a:r>
                  <a:rPr lang="en-US" dirty="0" err="1" smtClean="0">
                    <a:solidFill>
                      <a:srgbClr val="FF0000"/>
                    </a:solidFill>
                  </a:rPr>
                  <a:t>cực</a:t>
                </a:r>
                <a:r>
                  <a:rPr lang="en-US" dirty="0" smtClean="0">
                    <a:solidFill>
                      <a:srgbClr val="FF0000"/>
                    </a:solidFill>
                  </a:rPr>
                  <a:t> </a:t>
                </a:r>
                <a:r>
                  <a:rPr lang="en-US" dirty="0" err="1" smtClean="0">
                    <a:solidFill>
                      <a:srgbClr val="FF0000"/>
                    </a:solidFill>
                  </a:rPr>
                  <a:t>tiểu</a:t>
                </a:r>
                <a:endParaRPr lang="en-US" dirty="0" smtClean="0">
                  <a:solidFill>
                    <a:srgbClr val="FF0000"/>
                  </a:solidFill>
                </a:endParaRPr>
              </a:p>
              <a:p>
                <a:endParaRPr lang="en-US" dirty="0" smtClean="0"/>
              </a:p>
              <a:p>
                <a:pPr marL="114300" indent="0">
                  <a:buNone/>
                </a:pPr>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728339" y="862187"/>
                <a:ext cx="4121958" cy="3967800"/>
              </a:xfrm>
              <a:blipFill>
                <a:blip r:embed="rId2"/>
                <a:stretch>
                  <a:fillRect t="-461"/>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Picture 4"/>
          <p:cNvPicPr>
            <a:picLocks noChangeAspect="1"/>
          </p:cNvPicPr>
          <p:nvPr/>
        </p:nvPicPr>
        <p:blipFill>
          <a:blip r:embed="rId3"/>
          <a:stretch>
            <a:fillRect/>
          </a:stretch>
        </p:blipFill>
        <p:spPr>
          <a:xfrm>
            <a:off x="4942339" y="1192350"/>
            <a:ext cx="3996253" cy="2445372"/>
          </a:xfrm>
          <a:prstGeom prst="rect">
            <a:avLst/>
          </a:prstGeom>
        </p:spPr>
      </p:pic>
      <p:sp>
        <p:nvSpPr>
          <p:cNvPr id="6" name="TextBox 5"/>
          <p:cNvSpPr txBox="1"/>
          <p:nvPr/>
        </p:nvSpPr>
        <p:spPr>
          <a:xfrm>
            <a:off x="7487479" y="4656657"/>
            <a:ext cx="2126974" cy="230832"/>
          </a:xfrm>
          <a:prstGeom prst="rect">
            <a:avLst/>
          </a:prstGeom>
          <a:noFill/>
        </p:spPr>
        <p:txBody>
          <a:bodyPr wrap="square" rtlCol="0">
            <a:spAutoFit/>
          </a:bodyPr>
          <a:lstStyle/>
          <a:p>
            <a:r>
              <a:rPr lang="en-US" sz="900" i="1" dirty="0"/>
              <a:t>m</a:t>
            </a:r>
            <a:r>
              <a:rPr lang="en-US" sz="900" i="1" dirty="0" smtClean="0"/>
              <a:t>achinelearningcoban.com</a:t>
            </a:r>
            <a:endParaRPr lang="en-US" sz="900" i="1" dirty="0"/>
          </a:p>
        </p:txBody>
      </p:sp>
    </p:spTree>
    <p:extLst>
      <p:ext uri="{BB962C8B-B14F-4D97-AF65-F5344CB8AC3E}">
        <p14:creationId xmlns:p14="http://schemas.microsoft.com/office/powerpoint/2010/main" val="24323862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5003226" cy="3967800"/>
              </a:xfrm>
            </p:spPr>
            <p:txBody>
              <a:bodyPr/>
              <a:lstStyle/>
              <a:p>
                <a:r>
                  <a:rPr lang="en-US" dirty="0" smtClean="0"/>
                  <a:t>Gradient </a:t>
                </a:r>
                <a:r>
                  <a:rPr lang="en-US" dirty="0" err="1"/>
                  <a:t>tại</a:t>
                </a:r>
                <a:r>
                  <a:rPr lang="en-US" dirty="0"/>
                  <a:t> </a:t>
                </a:r>
                <a:r>
                  <a:rPr lang="en-US" dirty="0" err="1"/>
                  <a:t>một</a:t>
                </a:r>
                <a:r>
                  <a:rPr lang="en-US" dirty="0"/>
                  <a:t> </a:t>
                </a:r>
                <a:r>
                  <a:rPr lang="en-US" dirty="0" err="1"/>
                  <a:t>điểm</a:t>
                </a:r>
                <a:r>
                  <a:rPr lang="en-US" dirty="0"/>
                  <a:t> </a:t>
                </a:r>
                <a:r>
                  <a:rPr lang="en-US" dirty="0" err="1"/>
                  <a:t>là</a:t>
                </a:r>
                <a:r>
                  <a:rPr lang="en-US" dirty="0"/>
                  <a:t> </a:t>
                </a:r>
                <a:r>
                  <a:rPr lang="en-US" dirty="0" err="1"/>
                  <a:t>đạo</a:t>
                </a:r>
                <a:r>
                  <a:rPr lang="en-US" dirty="0"/>
                  <a:t> </a:t>
                </a:r>
                <a:r>
                  <a:rPr lang="en-US" dirty="0" err="1"/>
                  <a:t>hàm</a:t>
                </a:r>
                <a:r>
                  <a:rPr lang="en-US" dirty="0"/>
                  <a:t> </a:t>
                </a:r>
                <a:r>
                  <a:rPr lang="en-US" dirty="0" err="1"/>
                  <a:t>của</a:t>
                </a:r>
                <a:r>
                  <a:rPr lang="en-US" dirty="0"/>
                  <a:t> </a:t>
                </a:r>
                <a:r>
                  <a:rPr lang="en-US" dirty="0" err="1"/>
                  <a:t>hàm</a:t>
                </a:r>
                <a:r>
                  <a:rPr lang="en-US" dirty="0"/>
                  <a:t> </a:t>
                </a:r>
                <a:r>
                  <a:rPr lang="en-US" dirty="0" err="1"/>
                  <a:t>số</a:t>
                </a:r>
                <a:r>
                  <a:rPr lang="en-US" dirty="0"/>
                  <a:t> </a:t>
                </a:r>
                <a:r>
                  <a:rPr lang="en-US" dirty="0" err="1"/>
                  <a:t>tại</a:t>
                </a:r>
                <a:r>
                  <a:rPr lang="en-US" dirty="0"/>
                  <a:t> </a:t>
                </a:r>
                <a:r>
                  <a:rPr lang="en-US" dirty="0" err="1"/>
                  <a:t>điểm</a:t>
                </a:r>
                <a:r>
                  <a:rPr lang="en-US" dirty="0"/>
                  <a:t> </a:t>
                </a:r>
                <a:r>
                  <a:rPr lang="en-US" dirty="0" err="1" smtClean="0"/>
                  <a:t>đó</a:t>
                </a:r>
                <a:endParaRPr lang="en-US" dirty="0" smtClean="0"/>
              </a:p>
              <a:p>
                <a:endParaRPr lang="en-US" dirty="0" smtClean="0"/>
              </a:p>
              <a:p>
                <a:r>
                  <a:rPr lang="en-US" dirty="0" err="1" smtClean="0"/>
                  <a:t>Cách</a:t>
                </a:r>
                <a:r>
                  <a:rPr lang="en-US" dirty="0" smtClean="0"/>
                  <a:t> </a:t>
                </a:r>
                <a:r>
                  <a:rPr lang="en-US" dirty="0" err="1" smtClean="0"/>
                  <a:t>tìm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theo</a:t>
                </a:r>
                <a:r>
                  <a:rPr lang="en-US" dirty="0" smtClean="0"/>
                  <a:t> gradient descent:</a:t>
                </a:r>
              </a:p>
              <a:p>
                <a:pPr lvl="1"/>
                <a:r>
                  <a:rPr lang="en-US" dirty="0" err="1" smtClean="0"/>
                  <a:t>Khởi</a:t>
                </a:r>
                <a:r>
                  <a:rPr lang="en-US" dirty="0" smtClean="0"/>
                  <a:t> </a:t>
                </a:r>
                <a:r>
                  <a:rPr lang="en-US" dirty="0" err="1" smtClean="0"/>
                  <a:t>tạo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a14:m>
                <a:r>
                  <a:rPr lang="en-US" dirty="0" smtClean="0"/>
                  <a:t> </a:t>
                </a:r>
                <a:r>
                  <a:rPr lang="en-US" dirty="0" err="1" smtClean="0"/>
                  <a:t>tại</a:t>
                </a:r>
                <a:r>
                  <a:rPr lang="en-US" dirty="0" smtClean="0"/>
                  <a:t> </a:t>
                </a:r>
                <a:r>
                  <a:rPr lang="en-US" dirty="0" err="1" smtClean="0"/>
                  <a:t>điểm</a:t>
                </a:r>
                <a:r>
                  <a:rPr lang="en-US" dirty="0" smtClean="0"/>
                  <a:t> </a:t>
                </a:r>
                <a:r>
                  <a:rPr lang="en-US" dirty="0" err="1" smtClean="0"/>
                  <a:t>bất</a:t>
                </a:r>
                <a:r>
                  <a:rPr lang="en-US" dirty="0" smtClean="0"/>
                  <a:t> </a:t>
                </a:r>
                <a:r>
                  <a:rPr lang="en-US" dirty="0" err="1" smtClean="0"/>
                  <a:t>kỳ</a:t>
                </a:r>
                <a:endParaRPr lang="en-US" dirty="0" smtClean="0"/>
              </a:p>
              <a:p>
                <a:pPr lvl="1"/>
                <a:r>
                  <a:rPr lang="en-US" dirty="0" err="1" smtClean="0"/>
                  <a:t>Tính</a:t>
                </a:r>
                <a:r>
                  <a:rPr lang="en-US" dirty="0" smtClean="0"/>
                  <a:t> gradient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d>
                  </m:oMath>
                </a14:m>
                <a:r>
                  <a:rPr lang="en-US" dirty="0" smtClean="0"/>
                  <a:t>=</a:t>
                </a:r>
                <a14:m>
                  <m:oMath xmlns:m="http://schemas.openxmlformats.org/officeDocument/2006/math">
                    <m:r>
                      <m:rPr>
                        <m:sty m:val="p"/>
                      </m:rPr>
                      <a:rPr lang="en-US" dirty="0">
                        <a:latin typeface="Cambria Math" panose="02040503050406030204" pitchFamily="18" charset="0"/>
                      </a:rPr>
                      <m:t>J</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oMath>
                </a14:m>
                <a:endParaRPr lang="en-US" dirty="0" smtClean="0"/>
              </a:p>
              <a:p>
                <a:pPr lvl="1"/>
                <a:r>
                  <a:rPr lang="en-US" dirty="0" err="1" smtClean="0"/>
                  <a:t>Dịch</a:t>
                </a:r>
                <a:r>
                  <a:rPr lang="en-US" dirty="0" smtClean="0"/>
                  <a:t> </a:t>
                </a:r>
                <a:r>
                  <a:rPr lang="en-US" dirty="0" err="1" smtClean="0"/>
                  <a:t>chuyển</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oMath>
                </a14:m>
                <a:r>
                  <a:rPr lang="en-US" dirty="0" smtClean="0"/>
                  <a:t> </a:t>
                </a:r>
                <a:r>
                  <a:rPr lang="en-US" dirty="0" err="1" smtClean="0"/>
                  <a:t>một</a:t>
                </a:r>
                <a:r>
                  <a:rPr lang="en-US" dirty="0" smtClean="0"/>
                  <a:t> </a:t>
                </a:r>
                <a:r>
                  <a:rPr lang="en-US" dirty="0" err="1" smtClean="0"/>
                  <a:t>lượng</a:t>
                </a:r>
                <a:r>
                  <a:rPr lang="en-US" dirty="0" smtClean="0"/>
                  <a:t> </a:t>
                </a:r>
                <a:r>
                  <a:rPr lang="en-US" dirty="0" err="1" smtClean="0"/>
                  <a:t>ngược</a:t>
                </a:r>
                <a:r>
                  <a:rPr lang="en-US" dirty="0" smtClean="0"/>
                  <a:t> </a:t>
                </a:r>
                <a:r>
                  <a:rPr lang="en-US" dirty="0" err="1" smtClean="0"/>
                  <a:t>dấu</a:t>
                </a:r>
                <a:r>
                  <a:rPr lang="en-US" dirty="0" smtClean="0"/>
                  <a:t> </a:t>
                </a:r>
                <a:r>
                  <a:rPr lang="en-US" dirty="0" err="1" smtClean="0"/>
                  <a:t>với</a:t>
                </a:r>
                <a:r>
                  <a:rPr lang="en-US" dirty="0" smtClean="0"/>
                  <a:t> gradient: </a:t>
                </a:r>
                <a:endParaRPr lang="en-US" i="1" dirty="0" smtClean="0">
                  <a:latin typeface="Cambria Math" panose="02040503050406030204" pitchFamily="18" charset="0"/>
                </a:endParaRPr>
              </a:p>
              <a:p>
                <a:pPr marL="584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e>
                      </m:d>
                    </m:oMath>
                  </m:oMathPara>
                </a14:m>
                <a:endParaRPr lang="en-US" dirty="0" smtClean="0"/>
              </a:p>
              <a:p>
                <a:pPr marL="584200" lvl="1" indent="0">
                  <a:buNone/>
                </a:pPr>
                <a:r>
                  <a:rPr lang="en-US" dirty="0" err="1" smtClean="0">
                    <a:ea typeface="Cambria Math" panose="02040503050406030204" pitchFamily="18" charset="0"/>
                  </a:rPr>
                  <a:t>Với</a:t>
                </a:r>
                <a:r>
                  <a:rPr lang="en-US" dirty="0" smtClean="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𝜂</m:t>
                    </m:r>
                  </m:oMath>
                </a14:m>
                <a:r>
                  <a:rPr lang="en-US" dirty="0" smtClean="0"/>
                  <a:t> </a:t>
                </a:r>
                <a:r>
                  <a:rPr lang="en-US" dirty="0" err="1" smtClean="0"/>
                  <a:t>là</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(learning rate)</a:t>
                </a:r>
              </a:p>
              <a:p>
                <a:pPr lvl="1"/>
                <a:r>
                  <a:rPr lang="en-US" dirty="0" err="1" smtClean="0"/>
                  <a:t>Lập</a:t>
                </a:r>
                <a:r>
                  <a:rPr lang="en-US" dirty="0" smtClean="0"/>
                  <a:t> </a:t>
                </a:r>
                <a:r>
                  <a:rPr lang="en-US" dirty="0" err="1" smtClean="0"/>
                  <a:t>lại</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cho</a:t>
                </a:r>
                <a:r>
                  <a:rPr lang="en-US" dirty="0" smtClean="0"/>
                  <a:t> </a:t>
                </a:r>
                <a:r>
                  <a:rPr lang="en-US" dirty="0" err="1" smtClean="0"/>
                  <a:t>đến</a:t>
                </a:r>
                <a:r>
                  <a:rPr lang="en-US" dirty="0" smtClean="0"/>
                  <a:t> </a:t>
                </a:r>
                <a:r>
                  <a:rPr lang="en-US" dirty="0" err="1" smtClean="0"/>
                  <a:t>khi</a:t>
                </a:r>
                <a:r>
                  <a:rPr lang="en-US" dirty="0" smtClean="0"/>
                  <a:t> w </a:t>
                </a:r>
                <a:r>
                  <a:rPr lang="en-US" dirty="0" err="1" smtClean="0"/>
                  <a:t>hội</a:t>
                </a:r>
                <a:r>
                  <a:rPr lang="en-US" dirty="0" smtClean="0"/>
                  <a:t> </a:t>
                </a:r>
                <a:r>
                  <a:rPr lang="en-US" dirty="0" err="1" smtClean="0"/>
                  <a:t>tụ</a:t>
                </a:r>
                <a:endParaRPr lang="en-US" dirty="0" smtClean="0"/>
              </a:p>
              <a:p>
                <a:endParaRPr lang="en-US" dirty="0"/>
              </a:p>
              <a:p>
                <a:endParaRPr lang="en-US" dirty="0"/>
              </a:p>
              <a:p>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5003226" cy="3967800"/>
              </a:xfrm>
              <a:blipFill>
                <a:blip r:embed="rId2"/>
                <a:stretch>
                  <a:fillRect r="-244"/>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617" y="841512"/>
            <a:ext cx="3822520" cy="2996496"/>
          </a:xfrm>
          <a:prstGeom prst="rect">
            <a:avLst/>
          </a:prstGeom>
        </p:spPr>
      </p:pic>
    </p:spTree>
    <p:extLst>
      <p:ext uri="{BB962C8B-B14F-4D97-AF65-F5344CB8AC3E}">
        <p14:creationId xmlns:p14="http://schemas.microsoft.com/office/powerpoint/2010/main" val="21048195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vi-VN" dirty="0" smtClean="0"/>
              <a:t>với gradient descent</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878650" y="997482"/>
                <a:ext cx="7688880" cy="3644331"/>
              </a:xfrm>
              <a:prstGeom prst="rect">
                <a:avLst/>
              </a:prstGeom>
              <a:noFill/>
            </p:spPr>
            <p:txBody>
              <a:bodyPr wrap="square" rtlCol="0">
                <a:spAutoFit/>
              </a:bodyPr>
              <a:lstStyle/>
              <a:p>
                <a:r>
                  <a:rPr lang="en-US" sz="1600" dirty="0" smtClean="0">
                    <a:solidFill>
                      <a:schemeClr val="accent1">
                        <a:lumMod val="75000"/>
                      </a:schemeClr>
                    </a:solidFill>
                    <a:latin typeface="+mj-lt"/>
                  </a:rPr>
                  <a:t>Bước 1: </a:t>
                </a:r>
                <a:r>
                  <a:rPr lang="vi-VN" sz="1600" dirty="0" err="1">
                    <a:solidFill>
                      <a:schemeClr val="accent1">
                        <a:lumMod val="75000"/>
                      </a:schemeClr>
                    </a:solidFill>
                    <a:latin typeface="+mj-lt"/>
                  </a:rPr>
                  <a:t>X</a:t>
                </a:r>
                <a:r>
                  <a:rPr lang="en-US" sz="1600" dirty="0" err="1" smtClean="0">
                    <a:solidFill>
                      <a:schemeClr val="accent1">
                        <a:lumMod val="75000"/>
                      </a:schemeClr>
                    </a:solidFill>
                    <a:latin typeface="+mj-lt"/>
                  </a:rPr>
                  <a:t>ác</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định</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hàm</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mất</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mát</a:t>
                </a:r>
                <a:r>
                  <a:rPr lang="vi-VN" sz="1600" dirty="0" smtClean="0">
                    <a:solidFill>
                      <a:schemeClr val="accent1">
                        <a:lumMod val="75000"/>
                      </a:schemeClr>
                    </a:solidFill>
                    <a:latin typeface="+mj-lt"/>
                  </a:rPr>
                  <a:t> (ràng buộc giữa đầu ra</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tính</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toán</a:t>
                </a:r>
                <a:r>
                  <a:rPr lang="vi-VN" sz="1600" dirty="0" smtClean="0">
                    <a:solidFill>
                      <a:schemeClr val="accent1">
                        <a:lumMod val="75000"/>
                      </a:schemeClr>
                    </a:solidFill>
                    <a:latin typeface="+mj-lt"/>
                  </a:rPr>
                  <a:t> và </a:t>
                </a:r>
                <a:r>
                  <a:rPr lang="en-US" sz="1600" dirty="0" err="1" smtClean="0">
                    <a:solidFill>
                      <a:schemeClr val="accent1">
                        <a:lumMod val="75000"/>
                      </a:schemeClr>
                    </a:solidFill>
                    <a:latin typeface="+mj-lt"/>
                  </a:rPr>
                  <a:t>đầu</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ra</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thật (groundtruth))</a:t>
                </a:r>
                <a:endParaRPr lang="en-US" sz="1600" dirty="0">
                  <a:solidFill>
                    <a:schemeClr val="accent1">
                      <a:lumMod val="75000"/>
                    </a:schemeClr>
                  </a:solidFill>
                  <a:latin typeface="+mj-lt"/>
                </a:endParaRPr>
              </a:p>
              <a:p>
                <a:endParaRPr lang="vi-VN" sz="1600" dirty="0" smtClean="0">
                  <a:solidFill>
                    <a:schemeClr val="accent1">
                      <a:lumMod val="75000"/>
                    </a:schemeClr>
                  </a:solidFill>
                  <a:latin typeface="+mj-lt"/>
                </a:endParaRPr>
              </a:p>
              <a:p>
                <a:r>
                  <a:rPr lang="vi-VN" sz="1600" dirty="0" smtClean="0">
                    <a:solidFill>
                      <a:schemeClr val="accent1">
                        <a:lumMod val="75000"/>
                      </a:schemeClr>
                    </a:solidFill>
                    <a:latin typeface="+mj-lt"/>
                  </a:rPr>
                  <a:t>Bước 2: Khởi động mô hình bằng cách chọn ngẫu nhiên</a:t>
                </a:r>
                <a:r>
                  <a:rPr lang="en-US" sz="1600" dirty="0" smtClean="0">
                    <a:solidFill>
                      <a:schemeClr val="accent1">
                        <a:lumMod val="75000"/>
                      </a:schemeClr>
                    </a:solidFill>
                    <a:latin typeface="+mj-lt"/>
                  </a:rPr>
                  <a:t> </a:t>
                </a:r>
                <a14:m>
                  <m:oMath xmlns:m="http://schemas.openxmlformats.org/officeDocument/2006/math">
                    <m:sSub>
                      <m:sSubPr>
                        <m:ctrlPr>
                          <a:rPr lang="en-US" sz="1600" i="1">
                            <a:solidFill>
                              <a:schemeClr val="accent1">
                                <a:lumMod val="75000"/>
                              </a:schemeClr>
                            </a:solidFill>
                            <a:latin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rPr>
                          <m:t>𝑤</m:t>
                        </m:r>
                      </m:e>
                      <m:sub>
                        <m:r>
                          <a:rPr lang="en-US" sz="1600" i="1">
                            <a:solidFill>
                              <a:schemeClr val="accent1">
                                <a:lumMod val="75000"/>
                              </a:schemeClr>
                            </a:solidFill>
                            <a:latin typeface="Cambria Math" panose="02040503050406030204" pitchFamily="18" charset="0"/>
                          </a:rPr>
                          <m:t>0</m:t>
                        </m:r>
                      </m:sub>
                    </m:sSub>
                    <m:r>
                      <a:rPr lang="en-US" sz="1600" b="0" i="1" smtClean="0">
                        <a:solidFill>
                          <a:schemeClr val="accent1">
                            <a:lumMod val="75000"/>
                          </a:schemeClr>
                        </a:solidFill>
                        <a:latin typeface="Cambria Math" panose="02040503050406030204" pitchFamily="18" charset="0"/>
                      </a:rPr>
                      <m:t>,</m:t>
                    </m:r>
                    <m:sSub>
                      <m:sSubPr>
                        <m:ctrlPr>
                          <a:rPr lang="en-US" sz="1600" i="1">
                            <a:solidFill>
                              <a:schemeClr val="accent1">
                                <a:lumMod val="75000"/>
                              </a:schemeClr>
                            </a:solidFill>
                            <a:latin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rPr>
                          <m:t>𝑏</m:t>
                        </m:r>
                      </m:e>
                      <m:sub>
                        <m:r>
                          <a:rPr lang="en-US" sz="1600" i="1">
                            <a:solidFill>
                              <a:schemeClr val="accent1">
                                <a:lumMod val="75000"/>
                              </a:schemeClr>
                            </a:solidFill>
                            <a:latin typeface="Cambria Math" panose="02040503050406030204" pitchFamily="18" charset="0"/>
                          </a:rPr>
                          <m:t>0</m:t>
                        </m:r>
                      </m:sub>
                    </m:sSub>
                  </m:oMath>
                </a14:m>
                <a:endParaRPr lang="vi-VN" sz="1600" dirty="0" smtClean="0">
                  <a:solidFill>
                    <a:schemeClr val="accent1">
                      <a:lumMod val="75000"/>
                    </a:schemeClr>
                  </a:solidFill>
                  <a:latin typeface="+mj-lt"/>
                </a:endParaRPr>
              </a:p>
              <a:p>
                <a:endParaRPr lang="en-US" sz="1600" dirty="0">
                  <a:solidFill>
                    <a:schemeClr val="accent1">
                      <a:lumMod val="75000"/>
                    </a:schemeClr>
                  </a:solidFill>
                  <a:latin typeface="+mj-lt"/>
                </a:endParaRPr>
              </a:p>
              <a:p>
                <a:r>
                  <a:rPr lang="en-US" sz="1600" dirty="0" err="1" smtClean="0">
                    <a:solidFill>
                      <a:schemeClr val="accent1">
                        <a:lumMod val="75000"/>
                      </a:schemeClr>
                    </a:solidFill>
                    <a:latin typeface="+mj-lt"/>
                  </a:rPr>
                  <a:t>Bước</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3</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Tính toán đầu ra bằng w, b hiện tại</a:t>
                </a:r>
              </a:p>
              <a:p>
                <a:endParaRPr lang="vi-VN" sz="1600" dirty="0">
                  <a:solidFill>
                    <a:schemeClr val="accent1">
                      <a:lumMod val="75000"/>
                    </a:schemeClr>
                  </a:solidFill>
                  <a:latin typeface="+mj-lt"/>
                </a:endParaRPr>
              </a:p>
              <a:p>
                <a:r>
                  <a:rPr lang="vi-VN" sz="1600" dirty="0" smtClean="0">
                    <a:solidFill>
                      <a:schemeClr val="accent1">
                        <a:lumMod val="75000"/>
                      </a:schemeClr>
                    </a:solidFill>
                    <a:latin typeface="+mj-lt"/>
                  </a:rPr>
                  <a:t>Bước 4: Tính toán </a:t>
                </a:r>
                <a:r>
                  <a:rPr lang="en-US" sz="1600" dirty="0" err="1" smtClean="0">
                    <a:solidFill>
                      <a:schemeClr val="accent1">
                        <a:lumMod val="75000"/>
                      </a:schemeClr>
                    </a:solidFill>
                    <a:latin typeface="+mj-lt"/>
                  </a:rPr>
                  <a:t>hàm</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mất</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mát</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giữ</a:t>
                </a:r>
                <a:r>
                  <a:rPr lang="en-US" sz="1600" dirty="0" smtClean="0">
                    <a:solidFill>
                      <a:schemeClr val="accent1">
                        <a:lumMod val="75000"/>
                      </a:schemeClr>
                    </a:solidFill>
                    <a:latin typeface="+mj-lt"/>
                  </a:rPr>
                  <a:t>a</a:t>
                </a:r>
                <a:r>
                  <a:rPr lang="vi-VN" sz="1600" dirty="0" smtClean="0">
                    <a:solidFill>
                      <a:schemeClr val="accent1">
                        <a:lumMod val="75000"/>
                      </a:schemeClr>
                    </a:solidFill>
                    <a:latin typeface="+mj-lt"/>
                  </a:rPr>
                  <a:t> đầu ra hiện tại và </a:t>
                </a:r>
                <a:r>
                  <a:rPr lang="en-US" sz="1600" dirty="0" err="1" smtClean="0">
                    <a:solidFill>
                      <a:schemeClr val="accent1">
                        <a:lumMod val="75000"/>
                      </a:schemeClr>
                    </a:solidFill>
                    <a:latin typeface="+mj-lt"/>
                  </a:rPr>
                  <a:t>đầu</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ra</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thật</a:t>
                </a:r>
              </a:p>
              <a:p>
                <a:endParaRPr lang="vi-VN" sz="1600" dirty="0">
                  <a:solidFill>
                    <a:schemeClr val="accent1">
                      <a:lumMod val="75000"/>
                    </a:schemeClr>
                  </a:solidFill>
                  <a:latin typeface="+mj-lt"/>
                </a:endParaRPr>
              </a:p>
              <a:p>
                <a:r>
                  <a:rPr lang="vi-VN" sz="1600" dirty="0" smtClean="0">
                    <a:solidFill>
                      <a:schemeClr val="accent1">
                        <a:lumMod val="75000"/>
                      </a:schemeClr>
                    </a:solidFill>
                    <a:latin typeface="+mj-lt"/>
                  </a:rPr>
                  <a:t>Bước 5: Sử dụng </a:t>
                </a:r>
                <a:r>
                  <a:rPr lang="en-US" sz="1600" dirty="0" err="1" smtClean="0">
                    <a:solidFill>
                      <a:schemeClr val="accent1">
                        <a:lumMod val="75000"/>
                      </a:schemeClr>
                    </a:solidFill>
                    <a:latin typeface="+mj-lt"/>
                  </a:rPr>
                  <a:t>hàm</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mất</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mát</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để cập nhật w,b </a:t>
                </a:r>
                <a:r>
                  <a:rPr lang="en-US" sz="1600" dirty="0" err="1" smtClean="0">
                    <a:solidFill>
                      <a:schemeClr val="accent1">
                        <a:lumMod val="75000"/>
                      </a:schemeClr>
                    </a:solidFill>
                    <a:latin typeface="+mj-lt"/>
                  </a:rPr>
                  <a:t>theo</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công</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thức</a:t>
                </a:r>
                <a:endParaRPr lang="en-US" sz="1600" dirty="0" smtClean="0">
                  <a:solidFill>
                    <a:schemeClr val="accent1">
                      <a:lumMod val="75000"/>
                    </a:schemeClr>
                  </a:solidFill>
                  <a:latin typeface="+mj-lt"/>
                </a:endParaRPr>
              </a:p>
              <a:p>
                <a:pPr/>
                <a14:m>
                  <m:oMathPara xmlns:m="http://schemas.openxmlformats.org/officeDocument/2006/math">
                    <m:oMathParaPr>
                      <m:jc m:val="centerGroup"/>
                    </m:oMathParaPr>
                    <m:oMath xmlns:m="http://schemas.openxmlformats.org/officeDocument/2006/math">
                      <m:d>
                        <m:dPr>
                          <m:ctrlPr>
                            <a:rPr lang="en-US" sz="1600" i="1">
                              <a:solidFill>
                                <a:schemeClr val="accent1">
                                  <a:lumMod val="75000"/>
                                </a:schemeClr>
                              </a:solidFill>
                              <a:latin typeface="Cambria Math" panose="02040503050406030204" pitchFamily="18" charset="0"/>
                            </a:rPr>
                          </m:ctrlPr>
                        </m:dPr>
                        <m:e>
                          <m:r>
                            <a:rPr lang="en-US" sz="1600" i="1">
                              <a:solidFill>
                                <a:schemeClr val="accent1">
                                  <a:lumMod val="75000"/>
                                </a:schemeClr>
                              </a:solidFill>
                              <a:latin typeface="Cambria Math" panose="02040503050406030204" pitchFamily="18" charset="0"/>
                            </a:rPr>
                            <m:t>𝑤</m:t>
                          </m:r>
                          <m:r>
                            <a:rPr lang="en-US" sz="1600" i="1">
                              <a:solidFill>
                                <a:schemeClr val="accent1">
                                  <a:lumMod val="75000"/>
                                </a:schemeClr>
                              </a:solidFill>
                              <a:latin typeface="Cambria Math" panose="02040503050406030204" pitchFamily="18" charset="0"/>
                            </a:rPr>
                            <m:t>,</m:t>
                          </m:r>
                          <m:r>
                            <a:rPr lang="en-US" sz="1600" i="1">
                              <a:solidFill>
                                <a:schemeClr val="accent1">
                                  <a:lumMod val="75000"/>
                                </a:schemeClr>
                              </a:solidFill>
                              <a:latin typeface="Cambria Math" panose="02040503050406030204" pitchFamily="18" charset="0"/>
                            </a:rPr>
                            <m:t>𝑏</m:t>
                          </m:r>
                        </m:e>
                      </m:d>
                      <m:r>
                        <a:rPr lang="en-US" sz="1600" i="1">
                          <a:solidFill>
                            <a:schemeClr val="accent1">
                              <a:lumMod val="75000"/>
                            </a:schemeClr>
                          </a:solidFill>
                          <a:latin typeface="Cambria Math" panose="02040503050406030204" pitchFamily="18" charset="0"/>
                          <a:ea typeface="Cambria Math" panose="02040503050406030204" pitchFamily="18" charset="0"/>
                        </a:rPr>
                        <m:t>←</m:t>
                      </m:r>
                      <m:d>
                        <m:dPr>
                          <m:ctrlPr>
                            <a:rPr lang="en-US" sz="1600" i="1">
                              <a:solidFill>
                                <a:schemeClr val="accent1">
                                  <a:lumMod val="75000"/>
                                </a:schemeClr>
                              </a:solidFill>
                              <a:latin typeface="Cambria Math" panose="02040503050406030204" pitchFamily="18" charset="0"/>
                              <a:ea typeface="Cambria Math" panose="02040503050406030204" pitchFamily="18" charset="0"/>
                            </a:rPr>
                          </m:ctrlPr>
                        </m:dPr>
                        <m:e>
                          <m:r>
                            <a:rPr lang="en-US" sz="1600" i="1">
                              <a:solidFill>
                                <a:schemeClr val="accent1">
                                  <a:lumMod val="75000"/>
                                </a:schemeClr>
                              </a:solidFill>
                              <a:latin typeface="Cambria Math" panose="02040503050406030204" pitchFamily="18" charset="0"/>
                              <a:ea typeface="Cambria Math" panose="02040503050406030204" pitchFamily="18" charset="0"/>
                            </a:rPr>
                            <m:t>𝑤</m:t>
                          </m:r>
                          <m:r>
                            <a:rPr lang="en-US" sz="1600" i="1">
                              <a:solidFill>
                                <a:schemeClr val="accent1">
                                  <a:lumMod val="75000"/>
                                </a:schemeClr>
                              </a:solidFill>
                              <a:latin typeface="Cambria Math" panose="02040503050406030204" pitchFamily="18" charset="0"/>
                              <a:ea typeface="Cambria Math" panose="02040503050406030204" pitchFamily="18" charset="0"/>
                            </a:rPr>
                            <m:t>,</m:t>
                          </m:r>
                          <m:r>
                            <a:rPr lang="en-US" sz="1600" i="1">
                              <a:solidFill>
                                <a:schemeClr val="accent1">
                                  <a:lumMod val="75000"/>
                                </a:schemeClr>
                              </a:solidFill>
                              <a:latin typeface="Cambria Math" panose="02040503050406030204" pitchFamily="18" charset="0"/>
                              <a:ea typeface="Cambria Math" panose="02040503050406030204" pitchFamily="18" charset="0"/>
                            </a:rPr>
                            <m:t>𝑏</m:t>
                          </m:r>
                        </m:e>
                      </m:d>
                      <m:r>
                        <a:rPr lang="en-US" sz="1600" i="1">
                          <a:solidFill>
                            <a:schemeClr val="accent1">
                              <a:lumMod val="75000"/>
                            </a:schemeClr>
                          </a:solidFill>
                          <a:latin typeface="Cambria Math" panose="02040503050406030204" pitchFamily="18" charset="0"/>
                          <a:ea typeface="Cambria Math" panose="02040503050406030204" pitchFamily="18" charset="0"/>
                        </a:rPr>
                        <m:t>−</m:t>
                      </m:r>
                      <m:f>
                        <m:fPr>
                          <m:ctrlPr>
                            <a:rPr lang="en-US" sz="1600" i="1">
                              <a:solidFill>
                                <a:schemeClr val="accent1">
                                  <a:lumMod val="75000"/>
                                </a:schemeClr>
                              </a:solidFill>
                              <a:latin typeface="Cambria Math" panose="02040503050406030204" pitchFamily="18" charset="0"/>
                              <a:ea typeface="Cambria Math" panose="02040503050406030204" pitchFamily="18" charset="0"/>
                            </a:rPr>
                          </m:ctrlPr>
                        </m:fPr>
                        <m:num>
                          <m:r>
                            <a:rPr lang="en-US" sz="1600" i="1">
                              <a:solidFill>
                                <a:schemeClr val="accent1">
                                  <a:lumMod val="75000"/>
                                </a:schemeClr>
                              </a:solidFill>
                              <a:latin typeface="Cambria Math" panose="02040503050406030204" pitchFamily="18" charset="0"/>
                              <a:ea typeface="Cambria Math" panose="02040503050406030204" pitchFamily="18" charset="0"/>
                            </a:rPr>
                            <m:t>𝜂</m:t>
                          </m:r>
                        </m:num>
                        <m:den>
                          <m:r>
                            <a:rPr lang="en-US" sz="1600" i="1">
                              <a:solidFill>
                                <a:schemeClr val="accent1">
                                  <a:lumMod val="75000"/>
                                </a:schemeClr>
                              </a:solidFill>
                              <a:latin typeface="Cambria Math" panose="02040503050406030204" pitchFamily="18" charset="0"/>
                              <a:ea typeface="Cambria Math" panose="02040503050406030204" pitchFamily="18" charset="0"/>
                            </a:rPr>
                            <m:t>𝑛</m:t>
                          </m:r>
                        </m:den>
                      </m:f>
                      <m:nary>
                        <m:naryPr>
                          <m:chr m:val="∑"/>
                          <m:supHide m:val="on"/>
                          <m:ctrlPr>
                            <a:rPr lang="en-US" sz="1600" i="1">
                              <a:solidFill>
                                <a:schemeClr val="accent1">
                                  <a:lumMod val="75000"/>
                                </a:schemeClr>
                              </a:solidFill>
                              <a:latin typeface="Cambria Math" panose="02040503050406030204" pitchFamily="18" charset="0"/>
                              <a:ea typeface="Cambria Math" panose="02040503050406030204" pitchFamily="18" charset="0"/>
                            </a:rPr>
                          </m:ctrlPr>
                        </m:naryPr>
                        <m:sub>
                          <m:r>
                            <m:rPr>
                              <m:brk m:alnAt="7"/>
                            </m:rPr>
                            <a:rPr lang="en-US" sz="1600" i="1">
                              <a:solidFill>
                                <a:schemeClr val="accent1">
                                  <a:lumMod val="75000"/>
                                </a:schemeClr>
                              </a:solidFill>
                              <a:latin typeface="Cambria Math" panose="02040503050406030204" pitchFamily="18" charset="0"/>
                              <a:ea typeface="Cambria Math" panose="02040503050406030204" pitchFamily="18" charset="0"/>
                            </a:rPr>
                            <m:t>𝑖</m:t>
                          </m:r>
                          <m:r>
                            <a:rPr lang="en-US" sz="1600" i="1">
                              <a:solidFill>
                                <a:schemeClr val="accent1">
                                  <a:lumMod val="75000"/>
                                </a:schemeClr>
                              </a:solidFill>
                              <a:latin typeface="Cambria Math" panose="02040503050406030204" pitchFamily="18" charset="0"/>
                              <a:ea typeface="Cambria Math" panose="02040503050406030204" pitchFamily="18" charset="0"/>
                            </a:rPr>
                            <m:t>𝜖</m:t>
                          </m:r>
                          <m:r>
                            <a:rPr lang="en-US" sz="1600" i="1">
                              <a:solidFill>
                                <a:schemeClr val="accent1">
                                  <a:lumMod val="75000"/>
                                </a:schemeClr>
                              </a:solidFill>
                              <a:latin typeface="Cambria Math" panose="02040503050406030204" pitchFamily="18" charset="0"/>
                              <a:ea typeface="Cambria Math" panose="02040503050406030204" pitchFamily="18" charset="0"/>
                            </a:rPr>
                            <m:t>𝑁</m:t>
                          </m:r>
                        </m:sub>
                        <m:sup/>
                        <m:e>
                          <m:sSub>
                            <m:sSubPr>
                              <m:ctrlPr>
                                <a:rPr lang="en-US" sz="1600" i="1">
                                  <a:solidFill>
                                    <a:schemeClr val="accent1">
                                      <a:lumMod val="75000"/>
                                    </a:schemeClr>
                                  </a:solidFill>
                                  <a:latin typeface="Cambria Math" panose="02040503050406030204" pitchFamily="18" charset="0"/>
                                  <a:ea typeface="Cambria Math" panose="02040503050406030204" pitchFamily="18" charset="0"/>
                                </a:rPr>
                              </m:ctrlPr>
                            </m:sSubPr>
                            <m:e>
                              <m:r>
                                <a:rPr lang="en-US" sz="1600" i="1">
                                  <a:solidFill>
                                    <a:schemeClr val="accent1">
                                      <a:lumMod val="75000"/>
                                    </a:schemeClr>
                                  </a:solidFill>
                                  <a:latin typeface="Cambria Math" panose="02040503050406030204" pitchFamily="18" charset="0"/>
                                  <a:ea typeface="Cambria Math" panose="02040503050406030204" pitchFamily="18" charset="0"/>
                                </a:rPr>
                                <m:t>𝜕</m:t>
                              </m:r>
                            </m:e>
                            <m:sub>
                              <m:d>
                                <m:dPr>
                                  <m:ctrlPr>
                                    <a:rPr lang="en-US" sz="1600" i="1">
                                      <a:solidFill>
                                        <a:schemeClr val="accent1">
                                          <a:lumMod val="75000"/>
                                        </a:schemeClr>
                                      </a:solidFill>
                                      <a:latin typeface="Cambria Math" panose="02040503050406030204" pitchFamily="18" charset="0"/>
                                      <a:ea typeface="Cambria Math" panose="02040503050406030204" pitchFamily="18" charset="0"/>
                                    </a:rPr>
                                  </m:ctrlPr>
                                </m:dPr>
                                <m:e>
                                  <m:r>
                                    <a:rPr lang="en-US" sz="1600" i="1">
                                      <a:solidFill>
                                        <a:schemeClr val="accent1">
                                          <a:lumMod val="75000"/>
                                        </a:schemeClr>
                                      </a:solidFill>
                                      <a:latin typeface="Cambria Math" panose="02040503050406030204" pitchFamily="18" charset="0"/>
                                      <a:ea typeface="Cambria Math" panose="02040503050406030204" pitchFamily="18" charset="0"/>
                                    </a:rPr>
                                    <m:t>𝑤</m:t>
                                  </m:r>
                                  <m:r>
                                    <a:rPr lang="en-US" sz="1600" i="1">
                                      <a:solidFill>
                                        <a:schemeClr val="accent1">
                                          <a:lumMod val="75000"/>
                                        </a:schemeClr>
                                      </a:solidFill>
                                      <a:latin typeface="Cambria Math" panose="02040503050406030204" pitchFamily="18" charset="0"/>
                                      <a:ea typeface="Cambria Math" panose="02040503050406030204" pitchFamily="18" charset="0"/>
                                    </a:rPr>
                                    <m:t>,</m:t>
                                  </m:r>
                                  <m:r>
                                    <a:rPr lang="en-US" sz="1600" i="1">
                                      <a:solidFill>
                                        <a:schemeClr val="accent1">
                                          <a:lumMod val="75000"/>
                                        </a:schemeClr>
                                      </a:solidFill>
                                      <a:latin typeface="Cambria Math" panose="02040503050406030204" pitchFamily="18" charset="0"/>
                                      <a:ea typeface="Cambria Math" panose="02040503050406030204" pitchFamily="18" charset="0"/>
                                    </a:rPr>
                                    <m:t>𝑏</m:t>
                                  </m:r>
                                </m:e>
                              </m:d>
                            </m:sub>
                          </m:sSub>
                          <m:sSup>
                            <m:sSupPr>
                              <m:ctrlPr>
                                <a:rPr lang="en-US" sz="1600" i="1">
                                  <a:solidFill>
                                    <a:schemeClr val="accent1">
                                      <a:lumMod val="75000"/>
                                    </a:schemeClr>
                                  </a:solidFill>
                                  <a:latin typeface="Cambria Math" panose="02040503050406030204" pitchFamily="18" charset="0"/>
                                  <a:ea typeface="Cambria Math" panose="02040503050406030204" pitchFamily="18" charset="0"/>
                                </a:rPr>
                              </m:ctrlPr>
                            </m:sSupPr>
                            <m:e>
                              <m:r>
                                <a:rPr lang="en-US" sz="1600" i="1">
                                  <a:solidFill>
                                    <a:schemeClr val="accent1">
                                      <a:lumMod val="75000"/>
                                    </a:schemeClr>
                                  </a:solidFill>
                                  <a:latin typeface="Cambria Math" panose="02040503050406030204" pitchFamily="18" charset="0"/>
                                  <a:ea typeface="Cambria Math" panose="02040503050406030204" pitchFamily="18" charset="0"/>
                                </a:rPr>
                                <m:t>𝑙</m:t>
                              </m:r>
                            </m:e>
                            <m:sup>
                              <m:r>
                                <a:rPr lang="en-US" sz="1600" i="1">
                                  <a:solidFill>
                                    <a:schemeClr val="accent1">
                                      <a:lumMod val="75000"/>
                                    </a:schemeClr>
                                  </a:solidFill>
                                  <a:latin typeface="Cambria Math" panose="02040503050406030204" pitchFamily="18" charset="0"/>
                                  <a:ea typeface="Cambria Math" panose="02040503050406030204" pitchFamily="18" charset="0"/>
                                </a:rPr>
                                <m:t>𝑖</m:t>
                              </m:r>
                            </m:sup>
                          </m:sSup>
                          <m:d>
                            <m:dPr>
                              <m:ctrlPr>
                                <a:rPr lang="en-US" sz="1600" i="1">
                                  <a:solidFill>
                                    <a:schemeClr val="accent1">
                                      <a:lumMod val="75000"/>
                                    </a:schemeClr>
                                  </a:solidFill>
                                  <a:latin typeface="Cambria Math" panose="02040503050406030204" pitchFamily="18" charset="0"/>
                                  <a:ea typeface="Cambria Math" panose="02040503050406030204" pitchFamily="18" charset="0"/>
                                </a:rPr>
                              </m:ctrlPr>
                            </m:dPr>
                            <m:e>
                              <m:r>
                                <a:rPr lang="en-US" sz="1600" i="1">
                                  <a:solidFill>
                                    <a:schemeClr val="accent1">
                                      <a:lumMod val="75000"/>
                                    </a:schemeClr>
                                  </a:solidFill>
                                  <a:latin typeface="Cambria Math" panose="02040503050406030204" pitchFamily="18" charset="0"/>
                                  <a:ea typeface="Cambria Math" panose="02040503050406030204" pitchFamily="18" charset="0"/>
                                </a:rPr>
                                <m:t>𝑤</m:t>
                              </m:r>
                              <m:r>
                                <a:rPr lang="en-US" sz="1600" i="1">
                                  <a:solidFill>
                                    <a:schemeClr val="accent1">
                                      <a:lumMod val="75000"/>
                                    </a:schemeClr>
                                  </a:solidFill>
                                  <a:latin typeface="Cambria Math" panose="02040503050406030204" pitchFamily="18" charset="0"/>
                                  <a:ea typeface="Cambria Math" panose="02040503050406030204" pitchFamily="18" charset="0"/>
                                </a:rPr>
                                <m:t>,</m:t>
                              </m:r>
                              <m:r>
                                <a:rPr lang="en-US" sz="1600" i="1">
                                  <a:solidFill>
                                    <a:schemeClr val="accent1">
                                      <a:lumMod val="75000"/>
                                    </a:schemeClr>
                                  </a:solidFill>
                                  <a:latin typeface="Cambria Math" panose="02040503050406030204" pitchFamily="18" charset="0"/>
                                  <a:ea typeface="Cambria Math" panose="02040503050406030204" pitchFamily="18" charset="0"/>
                                </a:rPr>
                                <m:t>𝑏</m:t>
                              </m:r>
                            </m:e>
                          </m:d>
                        </m:e>
                      </m:nary>
                    </m:oMath>
                  </m:oMathPara>
                </a14:m>
                <a:endParaRPr lang="vi-VN" sz="1600" dirty="0" smtClean="0">
                  <a:solidFill>
                    <a:schemeClr val="accent1">
                      <a:lumMod val="75000"/>
                    </a:schemeClr>
                  </a:solidFill>
                  <a:latin typeface="+mj-lt"/>
                </a:endParaRPr>
              </a:p>
              <a:p>
                <a:endParaRPr lang="vi-VN" sz="1600" dirty="0">
                  <a:solidFill>
                    <a:schemeClr val="accent1">
                      <a:lumMod val="75000"/>
                    </a:schemeClr>
                  </a:solidFill>
                  <a:latin typeface="+mj-lt"/>
                </a:endParaRPr>
              </a:p>
              <a:p>
                <a:r>
                  <a:rPr lang="vi-VN" sz="1600" dirty="0" smtClean="0">
                    <a:solidFill>
                      <a:schemeClr val="accent1">
                        <a:lumMod val="75000"/>
                      </a:schemeClr>
                    </a:solidFill>
                    <a:latin typeface="+mn-lt"/>
                  </a:rPr>
                  <a:t>Quay lại bước </a:t>
                </a:r>
                <a:r>
                  <a:rPr lang="en-US" sz="1600" dirty="0" smtClean="0">
                    <a:solidFill>
                      <a:schemeClr val="accent1">
                        <a:lumMod val="75000"/>
                      </a:schemeClr>
                    </a:solidFill>
                    <a:latin typeface="+mn-lt"/>
                  </a:rPr>
                  <a:t>3</a:t>
                </a:r>
                <a:endParaRPr lang="en-US" sz="1600" dirty="0">
                  <a:solidFill>
                    <a:schemeClr val="accent1">
                      <a:lumMod val="75000"/>
                    </a:schemeClr>
                  </a:solidFill>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78650" y="997482"/>
                <a:ext cx="7688880" cy="3644331"/>
              </a:xfrm>
              <a:prstGeom prst="rect">
                <a:avLst/>
              </a:prstGeom>
              <a:blipFill>
                <a:blip r:embed="rId2"/>
                <a:stretch>
                  <a:fillRect l="-397" t="-503" b="-1340"/>
                </a:stretch>
              </a:blipFill>
            </p:spPr>
            <p:txBody>
              <a:bodyPr/>
              <a:lstStyle/>
              <a:p>
                <a:r>
                  <a:rPr lang="en-US">
                    <a:noFill/>
                  </a:rPr>
                  <a:t> </a:t>
                </a:r>
              </a:p>
            </p:txBody>
          </p:sp>
        </mc:Fallback>
      </mc:AlternateContent>
    </p:spTree>
    <p:extLst>
      <p:ext uri="{BB962C8B-B14F-4D97-AF65-F5344CB8AC3E}">
        <p14:creationId xmlns:p14="http://schemas.microsoft.com/office/powerpoint/2010/main" val="1816055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Các hàm mất mát phổ biến cho bài toán dự đoán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ormAutofit fontScale="77500" lnSpcReduction="20000"/>
              </a:bodyPr>
              <a:lstStyle/>
              <a:p>
                <a:r>
                  <a:rPr lang="vi-VN" sz="2400" dirty="0">
                    <a:solidFill>
                      <a:schemeClr val="accent1">
                        <a:lumMod val="75000"/>
                      </a:schemeClr>
                    </a:solidFill>
                  </a:rPr>
                  <a:t>Hàm bậc hai: (Mean square error MSE, L2 loss)</a:t>
                </a:r>
              </a:p>
              <a:p>
                <a:pPr marL="742950" lvl="1" indent="-285750">
                  <a:buFont typeface="Arial" panose="020B0604020202020204" pitchFamily="34" charset="0"/>
                  <a:buChar char="•"/>
                </a:pPr>
                <a:r>
                  <a:rPr lang="vi-VN" sz="2200" dirty="0">
                    <a:solidFill>
                      <a:schemeClr val="accent1">
                        <a:lumMod val="75000"/>
                      </a:schemeClr>
                    </a:solidFill>
                  </a:rPr>
                  <a:t>Tại điểm dữ liệu i:</a:t>
                </a:r>
              </a:p>
              <a:p>
                <a:pPr marL="114300" indent="0">
                  <a:buNone/>
                </a:pPr>
                <a14:m>
                  <m:oMathPara xmlns:m="http://schemas.openxmlformats.org/officeDocument/2006/math">
                    <m:oMathParaPr>
                      <m:jc m:val="centerGroup"/>
                    </m:oMathParaPr>
                    <m:oMath xmlns:m="http://schemas.openxmlformats.org/officeDocument/2006/math">
                      <m:sSup>
                        <m:sSupPr>
                          <m:ctrlPr>
                            <a:rPr lang="en-US"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𝑙</m:t>
                          </m:r>
                        </m:e>
                        <m: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𝑖</m:t>
                              </m:r>
                            </m:e>
                          </m:d>
                        </m:sup>
                      </m:s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𝑤</m:t>
                          </m:r>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𝑏</m:t>
                          </m:r>
                        </m:e>
                      </m:d>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d>
                            <m:dPr>
                              <m:ctrlPr>
                                <a:rPr lang="vi-VN" i="1">
                                  <a:solidFill>
                                    <a:schemeClr val="accent1">
                                      <a:lumMod val="75000"/>
                                    </a:schemeClr>
                                  </a:solidFill>
                                  <a:latin typeface="Cambria Math" panose="02040503050406030204" pitchFamily="18" charset="0"/>
                                </a:rPr>
                              </m:ctrlPr>
                            </m:dPr>
                            <m:e>
                              <m:sSup>
                                <m:sSupPr>
                                  <m:ctrlPr>
                                    <a:rPr lang="vi-VN" i="1">
                                      <a:solidFill>
                                        <a:schemeClr val="accent1">
                                          <a:lumMod val="75000"/>
                                        </a:schemeClr>
                                      </a:solidFill>
                                      <a:latin typeface="Cambria Math" panose="02040503050406030204" pitchFamily="18" charset="0"/>
                                    </a:rPr>
                                  </m:ctrlPr>
                                </m:s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𝑦</m:t>
                                  </m:r>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e>
                          </m:d>
                        </m:e>
                        <m:sup>
                          <m:r>
                            <a:rPr lang="vi-VN" i="1">
                              <a:solidFill>
                                <a:schemeClr val="accent1">
                                  <a:lumMod val="75000"/>
                                </a:schemeClr>
                              </a:solidFill>
                              <a:latin typeface="Cambria Math" panose="02040503050406030204" pitchFamily="18" charset="0"/>
                            </a:rPr>
                            <m:t>2</m:t>
                          </m:r>
                        </m:sup>
                      </m:sSup>
                    </m:oMath>
                  </m:oMathPara>
                </a14:m>
                <a:endParaRPr lang="vi-VN" sz="2400" dirty="0">
                  <a:solidFill>
                    <a:schemeClr val="accent1">
                      <a:lumMod val="75000"/>
                    </a:schemeClr>
                  </a:solidFill>
                </a:endParaRPr>
              </a:p>
              <a:p>
                <a:pPr marL="742950" lvl="1" indent="-285750">
                  <a:buFont typeface="Arial" panose="020B0604020202020204" pitchFamily="34" charset="0"/>
                  <a:buChar char="•"/>
                </a:pPr>
                <a:r>
                  <a:rPr lang="vi-VN" sz="2200" dirty="0">
                    <a:solidFill>
                      <a:schemeClr val="accent1">
                        <a:lumMod val="75000"/>
                      </a:schemeClr>
                    </a:solidFill>
                  </a:rPr>
                  <a:t>Trung bình giá trị mất mát:</a:t>
                </a:r>
              </a:p>
              <a:p>
                <a:pPr marL="114300" indent="0">
                  <a:buNone/>
                </a:pPr>
                <a14:m>
                  <m:oMathPara xmlns:m="http://schemas.openxmlformats.org/officeDocument/2006/math">
                    <m:oMathParaPr>
                      <m:jc m:val="centerGroup"/>
                    </m:oMathParaPr>
                    <m:oMath xmlns:m="http://schemas.openxmlformats.org/officeDocument/2006/math">
                      <m:r>
                        <a:rPr lang="vi-VN" i="1">
                          <a:solidFill>
                            <a:schemeClr val="accent1">
                              <a:lumMod val="75000"/>
                            </a:schemeClr>
                          </a:solidFill>
                          <a:latin typeface="Cambria Math" panose="02040503050406030204" pitchFamily="18" charset="0"/>
                        </a:rPr>
                        <m:t>𝑀𝑆𝐸</m:t>
                      </m:r>
                      <m:r>
                        <a:rPr lang="vi-VN" i="1">
                          <a:solidFill>
                            <a:schemeClr val="accent1">
                              <a:lumMod val="75000"/>
                            </a:schemeClr>
                          </a:solidFill>
                          <a:latin typeface="Cambria Math" panose="02040503050406030204" pitchFamily="18" charset="0"/>
                        </a:rPr>
                        <m:t>=</m:t>
                      </m:r>
                      <m:f>
                        <m:fPr>
                          <m:ctrlPr>
                            <a:rPr lang="vi-VN" i="1">
                              <a:solidFill>
                                <a:schemeClr val="accent1">
                                  <a:lumMod val="75000"/>
                                </a:schemeClr>
                              </a:solidFill>
                              <a:latin typeface="Cambria Math" panose="02040503050406030204" pitchFamily="18" charset="0"/>
                            </a:rPr>
                          </m:ctrlPr>
                        </m:fPr>
                        <m:num>
                          <m:nary>
                            <m:naryPr>
                              <m:chr m:val="∑"/>
                              <m:limLoc m:val="subSup"/>
                              <m:ctrlPr>
                                <a:rPr lang="vi-VN" i="1">
                                  <a:solidFill>
                                    <a:schemeClr val="accent1">
                                      <a:lumMod val="75000"/>
                                    </a:schemeClr>
                                  </a:solidFill>
                                  <a:latin typeface="Cambria Math" panose="02040503050406030204" pitchFamily="18" charset="0"/>
                                </a:rPr>
                              </m:ctrlPr>
                            </m:naryPr>
                            <m:sub>
                              <m:r>
                                <m:rPr>
                                  <m:brk m:alnAt="25"/>
                                </m:rP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=1</m:t>
                              </m:r>
                            </m:sub>
                            <m:sup>
                              <m:r>
                                <a:rPr lang="vi-VN" i="1">
                                  <a:solidFill>
                                    <a:schemeClr val="accent1">
                                      <a:lumMod val="75000"/>
                                    </a:schemeClr>
                                  </a:solidFill>
                                  <a:latin typeface="Cambria Math" panose="02040503050406030204" pitchFamily="18" charset="0"/>
                                </a:rPr>
                                <m:t>𝑛</m:t>
                              </m:r>
                            </m:sup>
                            <m:e>
                              <m:sSup>
                                <m:sSupPr>
                                  <m:ctrlPr>
                                    <a:rPr lang="vi-VN"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m:t>
                                  </m:r>
                                  <m:sSubSup>
                                    <m:sSubSupPr>
                                      <m:ctrlPr>
                                        <a:rPr lang="vi-VN" i="1">
                                          <a:solidFill>
                                            <a:schemeClr val="accent1">
                                              <a:lumMod val="75000"/>
                                            </a:schemeClr>
                                          </a:solidFill>
                                          <a:latin typeface="Cambria Math" panose="02040503050406030204" pitchFamily="18" charset="0"/>
                                        </a:rPr>
                                      </m:ctrlPr>
                                    </m:sSubSupPr>
                                    <m:e>
                                      <m:r>
                                        <a:rPr lang="vi-VN" i="1">
                                          <a:solidFill>
                                            <a:schemeClr val="accent1">
                                              <a:lumMod val="75000"/>
                                            </a:schemeClr>
                                          </a:solidFill>
                                          <a:latin typeface="Cambria Math" panose="02040503050406030204" pitchFamily="18" charset="0"/>
                                        </a:rPr>
                                        <m:t>𝑦</m:t>
                                      </m:r>
                                    </m:e>
                                    <m:sub>
                                      <m:r>
                                        <a:rPr lang="vi-VN" i="1">
                                          <a:solidFill>
                                            <a:schemeClr val="accent1">
                                              <a:lumMod val="75000"/>
                                            </a:schemeClr>
                                          </a:solidFill>
                                          <a:latin typeface="Cambria Math" panose="02040503050406030204" pitchFamily="18" charset="0"/>
                                        </a:rPr>
                                        <m:t>𝑖</m:t>
                                      </m:r>
                                    </m:sub>
                                    <m:sup/>
                                  </m:sSubSup>
                                  <m:r>
                                    <a:rPr lang="vi-VN" i="1">
                                      <a:solidFill>
                                        <a:schemeClr val="accent1">
                                          <a:lumMod val="75000"/>
                                        </a:schemeClr>
                                      </a:solidFill>
                                      <a:latin typeface="Cambria Math" panose="02040503050406030204" pitchFamily="18" charset="0"/>
                                    </a:rPr>
                                    <m:t>−</m:t>
                                  </m:r>
                                  <m:sSubSup>
                                    <m:sSubSupPr>
                                      <m:ctrlPr>
                                        <a:rPr lang="vi-VN" i="1">
                                          <a:solidFill>
                                            <a:schemeClr val="accent1">
                                              <a:lumMod val="75000"/>
                                            </a:schemeClr>
                                          </a:solidFill>
                                          <a:latin typeface="Cambria Math" panose="02040503050406030204" pitchFamily="18" charset="0"/>
                                        </a:rPr>
                                      </m:ctrlPr>
                                    </m:sSub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b>
                                      <m:r>
                                        <a:rPr lang="vi-VN" i="1">
                                          <a:solidFill>
                                            <a:schemeClr val="accent1">
                                              <a:lumMod val="75000"/>
                                            </a:schemeClr>
                                          </a:solidFill>
                                          <a:latin typeface="Cambria Math" panose="02040503050406030204" pitchFamily="18" charset="0"/>
                                        </a:rPr>
                                        <m:t>𝑖</m:t>
                                      </m:r>
                                    </m:sub>
                                    <m:sup/>
                                  </m:sSubSup>
                                  <m:r>
                                    <a:rPr lang="vi-VN" i="1">
                                      <a:solidFill>
                                        <a:schemeClr val="accent1">
                                          <a:lumMod val="75000"/>
                                        </a:schemeClr>
                                      </a:solidFill>
                                      <a:latin typeface="Cambria Math" panose="02040503050406030204" pitchFamily="18" charset="0"/>
                                    </a:rPr>
                                    <m:t>)</m:t>
                                  </m:r>
                                </m:e>
                                <m:sup>
                                  <m:r>
                                    <a:rPr lang="vi-VN" i="1">
                                      <a:solidFill>
                                        <a:schemeClr val="accent1">
                                          <a:lumMod val="75000"/>
                                        </a:schemeClr>
                                      </a:solidFill>
                                      <a:latin typeface="Cambria Math" panose="02040503050406030204" pitchFamily="18" charset="0"/>
                                    </a:rPr>
                                    <m:t>2</m:t>
                                  </m:r>
                                </m:sup>
                              </m:sSup>
                            </m:e>
                          </m:nary>
                        </m:num>
                        <m:den>
                          <m:r>
                            <a:rPr lang="vi-VN" i="1">
                              <a:solidFill>
                                <a:schemeClr val="accent1">
                                  <a:lumMod val="75000"/>
                                </a:schemeClr>
                              </a:solidFill>
                              <a:latin typeface="Cambria Math" panose="02040503050406030204" pitchFamily="18" charset="0"/>
                            </a:rPr>
                            <m:t>𝑛</m:t>
                          </m:r>
                        </m:den>
                      </m:f>
                    </m:oMath>
                  </m:oMathPara>
                </a14:m>
                <a:endParaRPr lang="vi-VN" sz="2400" dirty="0">
                  <a:solidFill>
                    <a:schemeClr val="accent1">
                      <a:lumMod val="75000"/>
                    </a:schemeClr>
                  </a:solidFill>
                </a:endParaRPr>
              </a:p>
              <a:p>
                <a:endParaRPr lang="vi-VN" sz="2400" dirty="0">
                  <a:solidFill>
                    <a:schemeClr val="accent1">
                      <a:lumMod val="75000"/>
                    </a:schemeClr>
                  </a:solidFill>
                </a:endParaRPr>
              </a:p>
              <a:p>
                <a:r>
                  <a:rPr lang="vi-VN" sz="2400" dirty="0">
                    <a:solidFill>
                      <a:schemeClr val="accent1">
                        <a:lumMod val="75000"/>
                      </a:schemeClr>
                    </a:solidFill>
                  </a:rPr>
                  <a:t>Hàm bậc </a:t>
                </a:r>
                <a:r>
                  <a:rPr lang="en-US" sz="2400" dirty="0" err="1">
                    <a:solidFill>
                      <a:schemeClr val="accent1">
                        <a:lumMod val="75000"/>
                      </a:schemeClr>
                    </a:solidFill>
                  </a:rPr>
                  <a:t>một</a:t>
                </a:r>
                <a:r>
                  <a:rPr lang="vi-VN" sz="2400" dirty="0">
                    <a:solidFill>
                      <a:schemeClr val="accent1">
                        <a:lumMod val="75000"/>
                      </a:schemeClr>
                    </a:solidFill>
                  </a:rPr>
                  <a:t> – Mean Absolute Error, L1 loss :</a:t>
                </a:r>
              </a:p>
              <a:p>
                <a:pPr marL="742950" lvl="1" indent="-285750">
                  <a:buFont typeface="Arial" panose="020B0604020202020204" pitchFamily="34" charset="0"/>
                  <a:buChar char="•"/>
                </a:pPr>
                <a:r>
                  <a:rPr lang="vi-VN" sz="2200" dirty="0">
                    <a:solidFill>
                      <a:schemeClr val="accent1">
                        <a:lumMod val="75000"/>
                      </a:schemeClr>
                    </a:solidFill>
                  </a:rPr>
                  <a:t>Tại điểm dữ liệu i:</a:t>
                </a:r>
              </a:p>
              <a:p>
                <a:pPr marL="114300" indent="0">
                  <a:buNone/>
                </a:pPr>
                <a14:m>
                  <m:oMathPara xmlns:m="http://schemas.openxmlformats.org/officeDocument/2006/math">
                    <m:oMathParaPr>
                      <m:jc m:val="centerGroup"/>
                    </m:oMathParaPr>
                    <m:oMath xmlns:m="http://schemas.openxmlformats.org/officeDocument/2006/math">
                      <m:sSup>
                        <m:sSupPr>
                          <m:ctrlPr>
                            <a:rPr lang="en-US"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𝑙</m:t>
                          </m:r>
                        </m:e>
                        <m: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𝑖</m:t>
                              </m:r>
                            </m:e>
                          </m:d>
                        </m:sup>
                      </m:s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𝑤</m:t>
                          </m:r>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𝑏</m:t>
                          </m:r>
                        </m:e>
                      </m:d>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d>
                            <m:dPr>
                              <m:begChr m:val="|"/>
                              <m:endChr m:val="|"/>
                              <m:ctrlPr>
                                <a:rPr lang="vi-VN" i="1">
                                  <a:solidFill>
                                    <a:schemeClr val="accent1">
                                      <a:lumMod val="75000"/>
                                    </a:schemeClr>
                                  </a:solidFill>
                                  <a:latin typeface="Cambria Math" panose="02040503050406030204" pitchFamily="18" charset="0"/>
                                </a:rPr>
                              </m:ctrlPr>
                            </m:dPr>
                            <m:e>
                              <m:sSup>
                                <m:sSupPr>
                                  <m:ctrlPr>
                                    <a:rPr lang="vi-VN" i="1">
                                      <a:solidFill>
                                        <a:schemeClr val="accent1">
                                          <a:lumMod val="75000"/>
                                        </a:schemeClr>
                                      </a:solidFill>
                                      <a:latin typeface="Cambria Math" panose="02040503050406030204" pitchFamily="18" charset="0"/>
                                    </a:rPr>
                                  </m:ctrlPr>
                                </m:s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𝑦</m:t>
                                  </m:r>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e>
                          </m:d>
                        </m:e>
                        <m:sup/>
                      </m:sSup>
                    </m:oMath>
                  </m:oMathPara>
                </a14:m>
                <a:endParaRPr lang="vi-VN" sz="2400" dirty="0">
                  <a:solidFill>
                    <a:schemeClr val="accent1">
                      <a:lumMod val="75000"/>
                    </a:schemeClr>
                  </a:solidFill>
                </a:endParaRPr>
              </a:p>
              <a:p>
                <a:pPr marL="742950" lvl="1" indent="-285750">
                  <a:buFont typeface="Arial" panose="020B0604020202020204" pitchFamily="34" charset="0"/>
                  <a:buChar char="•"/>
                </a:pPr>
                <a:r>
                  <a:rPr lang="vi-VN" sz="2200" dirty="0">
                    <a:solidFill>
                      <a:schemeClr val="accent1">
                        <a:lumMod val="75000"/>
                      </a:schemeClr>
                    </a:solidFill>
                  </a:rPr>
                  <a:t>Trung bình giá trị mất mát:</a:t>
                </a:r>
              </a:p>
              <a:p>
                <a:pPr marL="114300" indent="0">
                  <a:buNone/>
                </a:pPr>
                <a14:m>
                  <m:oMathPara xmlns:m="http://schemas.openxmlformats.org/officeDocument/2006/math">
                    <m:oMathParaPr>
                      <m:jc m:val="centerGroup"/>
                    </m:oMathParaPr>
                    <m:oMath xmlns:m="http://schemas.openxmlformats.org/officeDocument/2006/math">
                      <m:r>
                        <a:rPr lang="vi-VN" i="1">
                          <a:solidFill>
                            <a:schemeClr val="accent1">
                              <a:lumMod val="75000"/>
                            </a:schemeClr>
                          </a:solidFill>
                          <a:latin typeface="Cambria Math" panose="02040503050406030204" pitchFamily="18" charset="0"/>
                        </a:rPr>
                        <m:t>𝑀𝑆𝐸</m:t>
                      </m:r>
                      <m:r>
                        <a:rPr lang="vi-VN" i="1">
                          <a:solidFill>
                            <a:schemeClr val="accent1">
                              <a:lumMod val="75000"/>
                            </a:schemeClr>
                          </a:solidFill>
                          <a:latin typeface="Cambria Math" panose="02040503050406030204" pitchFamily="18" charset="0"/>
                        </a:rPr>
                        <m:t>=</m:t>
                      </m:r>
                      <m:f>
                        <m:fPr>
                          <m:ctrlPr>
                            <a:rPr lang="vi-VN" i="1">
                              <a:solidFill>
                                <a:schemeClr val="accent1">
                                  <a:lumMod val="75000"/>
                                </a:schemeClr>
                              </a:solidFill>
                              <a:latin typeface="Cambria Math" panose="02040503050406030204" pitchFamily="18" charset="0"/>
                            </a:rPr>
                          </m:ctrlPr>
                        </m:fPr>
                        <m:num>
                          <m:nary>
                            <m:naryPr>
                              <m:chr m:val="∑"/>
                              <m:limLoc m:val="subSup"/>
                              <m:ctrlPr>
                                <a:rPr lang="vi-VN" i="1">
                                  <a:solidFill>
                                    <a:schemeClr val="accent1">
                                      <a:lumMod val="75000"/>
                                    </a:schemeClr>
                                  </a:solidFill>
                                  <a:latin typeface="Cambria Math" panose="02040503050406030204" pitchFamily="18" charset="0"/>
                                </a:rPr>
                              </m:ctrlPr>
                            </m:naryPr>
                            <m:sub>
                              <m:r>
                                <m:rPr>
                                  <m:brk m:alnAt="25"/>
                                </m:rP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=1</m:t>
                              </m:r>
                            </m:sub>
                            <m:sup>
                              <m:r>
                                <a:rPr lang="vi-VN" i="1">
                                  <a:solidFill>
                                    <a:schemeClr val="accent1">
                                      <a:lumMod val="75000"/>
                                    </a:schemeClr>
                                  </a:solidFill>
                                  <a:latin typeface="Cambria Math" panose="02040503050406030204" pitchFamily="18" charset="0"/>
                                </a:rPr>
                                <m:t>𝑛</m:t>
                              </m:r>
                            </m:sup>
                            <m:e>
                              <m:sSup>
                                <m:sSupPr>
                                  <m:ctrlPr>
                                    <a:rPr lang="vi-VN" i="1">
                                      <a:solidFill>
                                        <a:schemeClr val="accent1">
                                          <a:lumMod val="75000"/>
                                        </a:schemeClr>
                                      </a:solidFill>
                                      <a:latin typeface="Cambria Math" panose="02040503050406030204" pitchFamily="18" charset="0"/>
                                    </a:rPr>
                                  </m:ctrlPr>
                                </m:sSupPr>
                                <m:e>
                                  <m:d>
                                    <m:dPr>
                                      <m:begChr m:val="|"/>
                                      <m:endChr m:val="|"/>
                                      <m:ctrlPr>
                                        <a:rPr lang="vi-VN" i="1">
                                          <a:solidFill>
                                            <a:schemeClr val="accent1">
                                              <a:lumMod val="75000"/>
                                            </a:schemeClr>
                                          </a:solidFill>
                                          <a:latin typeface="Cambria Math" panose="02040503050406030204" pitchFamily="18" charset="0"/>
                                        </a:rPr>
                                      </m:ctrlPr>
                                    </m:dPr>
                                    <m:e>
                                      <m:sSubSup>
                                        <m:sSubSupPr>
                                          <m:ctrlPr>
                                            <a:rPr lang="vi-VN" i="1">
                                              <a:solidFill>
                                                <a:schemeClr val="accent1">
                                                  <a:lumMod val="75000"/>
                                                </a:schemeClr>
                                              </a:solidFill>
                                              <a:latin typeface="Cambria Math" panose="02040503050406030204" pitchFamily="18" charset="0"/>
                                            </a:rPr>
                                          </m:ctrlPr>
                                        </m:sSubSupPr>
                                        <m:e>
                                          <m:r>
                                            <a:rPr lang="vi-VN" i="1">
                                              <a:solidFill>
                                                <a:schemeClr val="accent1">
                                                  <a:lumMod val="75000"/>
                                                </a:schemeClr>
                                              </a:solidFill>
                                              <a:latin typeface="Cambria Math" panose="02040503050406030204" pitchFamily="18" charset="0"/>
                                            </a:rPr>
                                            <m:t>𝑦</m:t>
                                          </m:r>
                                        </m:e>
                                        <m:sub>
                                          <m:r>
                                            <a:rPr lang="vi-VN" i="1">
                                              <a:solidFill>
                                                <a:schemeClr val="accent1">
                                                  <a:lumMod val="75000"/>
                                                </a:schemeClr>
                                              </a:solidFill>
                                              <a:latin typeface="Cambria Math" panose="02040503050406030204" pitchFamily="18" charset="0"/>
                                            </a:rPr>
                                            <m:t>𝑖</m:t>
                                          </m:r>
                                        </m:sub>
                                        <m:sup/>
                                      </m:sSubSup>
                                      <m:r>
                                        <a:rPr lang="vi-VN" i="1">
                                          <a:solidFill>
                                            <a:schemeClr val="accent1">
                                              <a:lumMod val="75000"/>
                                            </a:schemeClr>
                                          </a:solidFill>
                                          <a:latin typeface="Cambria Math" panose="02040503050406030204" pitchFamily="18" charset="0"/>
                                        </a:rPr>
                                        <m:t>−</m:t>
                                      </m:r>
                                      <m:sSubSup>
                                        <m:sSubSupPr>
                                          <m:ctrlPr>
                                            <a:rPr lang="vi-VN" i="1">
                                              <a:solidFill>
                                                <a:schemeClr val="accent1">
                                                  <a:lumMod val="75000"/>
                                                </a:schemeClr>
                                              </a:solidFill>
                                              <a:latin typeface="Cambria Math" panose="02040503050406030204" pitchFamily="18" charset="0"/>
                                            </a:rPr>
                                          </m:ctrlPr>
                                        </m:sSub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b>
                                          <m:r>
                                            <a:rPr lang="vi-VN" i="1">
                                              <a:solidFill>
                                                <a:schemeClr val="accent1">
                                                  <a:lumMod val="75000"/>
                                                </a:schemeClr>
                                              </a:solidFill>
                                              <a:latin typeface="Cambria Math" panose="02040503050406030204" pitchFamily="18" charset="0"/>
                                            </a:rPr>
                                            <m:t>𝑖</m:t>
                                          </m:r>
                                        </m:sub>
                                        <m:sup/>
                                      </m:sSubSup>
                                    </m:e>
                                  </m:d>
                                </m:e>
                                <m:sup/>
                              </m:sSup>
                            </m:e>
                          </m:nary>
                        </m:num>
                        <m:den>
                          <m:r>
                            <a:rPr lang="vi-VN" i="1">
                              <a:solidFill>
                                <a:schemeClr val="accent1">
                                  <a:lumMod val="75000"/>
                                </a:schemeClr>
                              </a:solidFill>
                              <a:latin typeface="Cambria Math" panose="02040503050406030204" pitchFamily="18" charset="0"/>
                            </a:rPr>
                            <m:t>𝑛</m:t>
                          </m:r>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t="-154"/>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5025335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Ví dụ mô hình</a:t>
            </a:r>
            <a:r>
              <a:rPr lang="fr-FR" dirty="0" smtClean="0"/>
              <a:t> </a:t>
            </a:r>
            <a:r>
              <a:rPr lang="fr-FR" dirty="0" err="1" smtClean="0"/>
              <a:t>tuyến</a:t>
            </a:r>
            <a:r>
              <a:rPr lang="fr-FR" dirty="0" smtClean="0"/>
              <a:t> </a:t>
            </a:r>
            <a:r>
              <a:rPr lang="fr-FR" dirty="0" err="1" smtClean="0"/>
              <a:t>tính</a:t>
            </a:r>
            <a:r>
              <a:rPr lang="fr-FR" dirty="0" smtClean="0"/>
              <a:t> </a:t>
            </a:r>
            <a:r>
              <a:rPr lang="fr-FR" dirty="0" err="1" smtClean="0"/>
              <a:t>nhiều</a:t>
            </a:r>
            <a:r>
              <a:rPr lang="fr-FR" dirty="0" smtClean="0"/>
              <a:t> </a:t>
            </a:r>
            <a:r>
              <a:rPr lang="fr-FR" dirty="0" err="1" smtClean="0"/>
              <a:t>chiều</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ormAutofit fontScale="92500" lnSpcReduction="10000"/>
              </a:bodyPr>
              <a:lstStyle/>
              <a:p>
                <a:r>
                  <a:rPr lang="en-US" dirty="0" smtClean="0"/>
                  <a:t>Mô</a:t>
                </a:r>
                <a:r>
                  <a:rPr lang="en-US" dirty="0"/>
                  <a:t> </a:t>
                </a:r>
                <a:r>
                  <a:rPr lang="en-US" dirty="0" err="1"/>
                  <a:t>hình</a:t>
                </a:r>
                <a:r>
                  <a:rPr lang="en-US" dirty="0"/>
                  <a:t> </a:t>
                </a:r>
                <a:r>
                  <a:rPr lang="en-US" dirty="0" err="1"/>
                  <a:t>tính</a:t>
                </a:r>
                <a:r>
                  <a:rPr lang="en-US" dirty="0"/>
                  <a:t> </a:t>
                </a:r>
                <a:r>
                  <a:rPr lang="en-US" dirty="0" err="1"/>
                  <a:t>giá</a:t>
                </a:r>
                <a:r>
                  <a:rPr lang="en-US" dirty="0"/>
                  <a:t> </a:t>
                </a:r>
                <a:r>
                  <a:rPr lang="en-US" dirty="0" err="1"/>
                  <a:t>bất</a:t>
                </a:r>
                <a:r>
                  <a:rPr lang="en-US" dirty="0"/>
                  <a:t> </a:t>
                </a:r>
                <a:r>
                  <a:rPr lang="en-US" dirty="0" err="1"/>
                  <a:t>động</a:t>
                </a:r>
                <a:r>
                  <a:rPr lang="en-US" dirty="0"/>
                  <a:t> </a:t>
                </a:r>
                <a:r>
                  <a:rPr lang="en-US" dirty="0" err="1"/>
                  <a:t>sản</a:t>
                </a:r>
                <a:r>
                  <a:rPr lang="en-US" dirty="0"/>
                  <a:t>:</a:t>
                </a:r>
              </a:p>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en-US" dirty="0" smtClean="0"/>
              </a:p>
              <a:p>
                <a:endParaRPr lang="en-US" dirty="0"/>
              </a:p>
              <a:p>
                <a:r>
                  <a:rPr lang="vi-VN" dirty="0" smtClean="0"/>
                  <a:t>Mô </a:t>
                </a:r>
                <a:r>
                  <a:rPr lang="vi-VN" dirty="0"/>
                  <a:t>hình tuyến tính:</a:t>
                </a:r>
              </a:p>
              <a:p>
                <a:pPr marL="1143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vi-VN" i="1">
                              <a:latin typeface="Cambria Math" panose="02040503050406030204" pitchFamily="18" charset="0"/>
                            </a:rPr>
                            <m:t>𝑦</m:t>
                          </m:r>
                        </m:e>
                      </m:acc>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𝑎𝑟𝑒𝑎</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𝑎𝑟𝑒𝑎</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𝑦𝑟</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𝑦𝑟</m:t>
                          </m:r>
                        </m:sub>
                      </m:sSub>
                      <m:r>
                        <a:rPr lang="vi-VN" i="1">
                          <a:latin typeface="Cambria Math" panose="02040503050406030204" pitchFamily="18" charset="0"/>
                        </a:rPr>
                        <m:t>+</m:t>
                      </m:r>
                      <m:sSub>
                        <m:sSubPr>
                          <m:ctrlPr>
                            <a:rPr lang="vi-VN"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m:oMathPara>
                </a14:m>
                <a:endParaRPr lang="vi-VN" dirty="0"/>
              </a:p>
              <a:p>
                <a:endParaRPr lang="vi-VN" dirty="0"/>
              </a:p>
              <a:p>
                <a:endParaRPr lang="fr-FR" dirty="0" smtClean="0"/>
              </a:p>
              <a:p>
                <a:endParaRPr lang="fr-FR"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2747698" y="1214429"/>
          <a:ext cx="3646996" cy="2042160"/>
        </p:xfrm>
        <a:graphic>
          <a:graphicData uri="http://schemas.openxmlformats.org/drawingml/2006/table">
            <a:tbl>
              <a:tblPr firstRow="1" bandRow="1">
                <a:tableStyleId>{6E25E649-3F16-4E02-A733-19D2CDBF48F0}</a:tableStyleId>
              </a:tblPr>
              <a:tblGrid>
                <a:gridCol w="1238536">
                  <a:extLst>
                    <a:ext uri="{9D8B030D-6E8A-4147-A177-3AD203B41FA5}">
                      <a16:colId xmlns:a16="http://schemas.microsoft.com/office/drawing/2014/main" val="3650861814"/>
                    </a:ext>
                  </a:extLst>
                </a:gridCol>
                <a:gridCol w="1204230">
                  <a:extLst>
                    <a:ext uri="{9D8B030D-6E8A-4147-A177-3AD203B41FA5}">
                      <a16:colId xmlns:a16="http://schemas.microsoft.com/office/drawing/2014/main" val="1142069949"/>
                    </a:ext>
                  </a:extLst>
                </a:gridCol>
                <a:gridCol w="1204230">
                  <a:extLst>
                    <a:ext uri="{9D8B030D-6E8A-4147-A177-3AD203B41FA5}">
                      <a16:colId xmlns:a16="http://schemas.microsoft.com/office/drawing/2014/main" val="3339704683"/>
                    </a:ext>
                  </a:extLst>
                </a:gridCol>
              </a:tblGrid>
              <a:tr h="230211">
                <a:tc gridSpan="2">
                  <a:txBody>
                    <a:bodyPr/>
                    <a:lstStyle/>
                    <a:p>
                      <a:r>
                        <a:rPr lang="vi-VN" dirty="0" smtClean="0"/>
                        <a:t>Đầu vào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r>
                        <a:rPr lang="vi-VN" dirty="0" smtClean="0"/>
                        <a:t>Đầu ra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4813956"/>
                  </a:ext>
                </a:extLst>
              </a:tr>
              <a:tr h="391359">
                <a:tc>
                  <a:txBody>
                    <a:bodyPr/>
                    <a:lstStyle/>
                    <a:p>
                      <a:r>
                        <a:rPr lang="vi-VN" dirty="0" smtClean="0"/>
                        <a:t>Diện tích</a:t>
                      </a:r>
                      <a:r>
                        <a:rPr lang="en-US" dirty="0" smtClean="0"/>
                        <a:t> (area)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Số năm</a:t>
                      </a:r>
                      <a:r>
                        <a:rPr lang="vi-VN" baseline="0" dirty="0" smtClean="0"/>
                        <a:t> xây dựng</a:t>
                      </a:r>
                      <a:r>
                        <a:rPr lang="en-US" baseline="0" dirty="0" smtClean="0"/>
                        <a:t> (</a:t>
                      </a:r>
                      <a:r>
                        <a:rPr lang="en-US" baseline="0" dirty="0" err="1" smtClean="0"/>
                        <a:t>yr</a:t>
                      </a:r>
                      <a:r>
                        <a:rPr lang="en-US" baseline="0"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Gía</a:t>
                      </a:r>
                      <a:r>
                        <a:rPr lang="vi-VN" baseline="0" dirty="0" smtClean="0"/>
                        <a:t> trị </a:t>
                      </a:r>
                      <a:r>
                        <a:rPr lang="en-US" baseline="0"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5093261"/>
                  </a:ext>
                </a:extLst>
              </a:tr>
              <a:tr h="230211">
                <a:tc>
                  <a:txBody>
                    <a:bodyPr/>
                    <a:lstStyle/>
                    <a:p>
                      <a:r>
                        <a:rPr lang="vi-VN"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3694593"/>
                  </a:ext>
                </a:extLst>
              </a:tr>
              <a:tr h="230211">
                <a:tc>
                  <a:txBody>
                    <a:bodyPr/>
                    <a:lstStyle/>
                    <a:p>
                      <a:r>
                        <a:rPr lang="vi-VN"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177957"/>
                  </a:ext>
                </a:extLst>
              </a:tr>
              <a:tr h="230211">
                <a:tc>
                  <a:txBody>
                    <a:bodyPr/>
                    <a:lstStyle/>
                    <a:p>
                      <a:r>
                        <a:rPr lang="vi-VN" dirty="0" smtClean="0"/>
                        <a:t>15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937998"/>
                  </a:ext>
                </a:extLst>
              </a:tr>
              <a:tr h="230211">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9030586"/>
                  </a:ext>
                </a:extLst>
              </a:tr>
            </a:tbl>
          </a:graphicData>
        </a:graphic>
      </p:graphicFrame>
    </p:spTree>
    <p:extLst>
      <p:ext uri="{BB962C8B-B14F-4D97-AF65-F5344CB8AC3E}">
        <p14:creationId xmlns:p14="http://schemas.microsoft.com/office/powerpoint/2010/main" val="8687870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 </a:t>
            </a:r>
            <a:r>
              <a:rPr lang="en-US" dirty="0" err="1" smtClean="0"/>
              <a:t>hàm</a:t>
            </a:r>
            <a:r>
              <a:rPr lang="en-US" dirty="0" smtClean="0"/>
              <a:t> </a:t>
            </a:r>
            <a:r>
              <a:rPr lang="en-US" dirty="0" err="1" smtClean="0"/>
              <a:t>nhiều</a:t>
            </a:r>
            <a:r>
              <a:rPr lang="en-US" dirty="0" smtClean="0"/>
              <a:t> </a:t>
            </a:r>
            <a:r>
              <a:rPr lang="en-US" dirty="0" err="1" smtClean="0"/>
              <a:t>biến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95350"/>
            <a:ext cx="7315200" cy="3352800"/>
          </a:xfrm>
          <a:prstGeom prst="rect">
            <a:avLst/>
          </a:prstGeom>
        </p:spPr>
      </p:pic>
    </p:spTree>
    <p:extLst>
      <p:ext uri="{BB962C8B-B14F-4D97-AF65-F5344CB8AC3E}">
        <p14:creationId xmlns:p14="http://schemas.microsoft.com/office/powerpoint/2010/main" val="36573115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Từ</a:t>
            </a:r>
            <a:r>
              <a:rPr lang="en-US" dirty="0" smtClean="0"/>
              <a:t> </a:t>
            </a:r>
            <a:r>
              <a:rPr lang="vi-VN" dirty="0" smtClean="0"/>
              <a:t>mô hình tuyến tính </a:t>
            </a:r>
            <a:r>
              <a:rPr lang="en-US" dirty="0" err="1" smtClean="0"/>
              <a:t>đến</a:t>
            </a:r>
            <a:r>
              <a:rPr lang="en-US" dirty="0" smtClean="0"/>
              <a:t> </a:t>
            </a:r>
            <a:r>
              <a:rPr lang="en-US" dirty="0" err="1" smtClean="0"/>
              <a:t>mạng</a:t>
            </a:r>
            <a:r>
              <a:rPr lang="en-US" dirty="0" smtClean="0"/>
              <a:t> neuron</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là</a:t>
            </a:r>
            <a:r>
              <a:rPr lang="en-US" dirty="0" smtClean="0"/>
              <a:t> </a:t>
            </a:r>
            <a:r>
              <a:rPr lang="en-US" dirty="0" err="1" smtClean="0"/>
              <a:t>một</a:t>
            </a:r>
            <a:r>
              <a:rPr lang="en-US" dirty="0" smtClean="0"/>
              <a:t> </a:t>
            </a:r>
            <a:r>
              <a:rPr lang="en-US" dirty="0" err="1" smtClean="0"/>
              <a:t>mạng</a:t>
            </a:r>
            <a:r>
              <a:rPr lang="en-US" dirty="0" smtClean="0"/>
              <a:t> neuron </a:t>
            </a:r>
            <a:r>
              <a:rPr lang="en-US" dirty="0" err="1" smtClean="0"/>
              <a:t>đơn</a:t>
            </a:r>
            <a:r>
              <a:rPr lang="en-US" dirty="0" smtClean="0"/>
              <a:t> </a:t>
            </a:r>
            <a:r>
              <a:rPr lang="en-US" dirty="0" err="1" smtClean="0"/>
              <a:t>giản</a:t>
            </a:r>
            <a:r>
              <a:rPr lang="en-US" dirty="0" smtClean="0"/>
              <a:t> 1 </a:t>
            </a:r>
            <a:r>
              <a:rPr lang="en-US" dirty="0" err="1" smtClean="0"/>
              <a:t>lớp</a:t>
            </a:r>
            <a:r>
              <a:rPr lang="en-US" dirty="0" smtClean="0"/>
              <a:t> (perceptron)</a:t>
            </a:r>
            <a:endParaRPr lang="en-US" dirty="0"/>
          </a:p>
        </p:txBody>
      </p:sp>
      <p:pic>
        <p:nvPicPr>
          <p:cNvPr id="2050" name="Picture 2" descr="What is a perceptron?. A neural network is an interconnected… | by Gerry  Saporito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b="20228"/>
          <a:stretch/>
        </p:blipFill>
        <p:spPr bwMode="auto">
          <a:xfrm>
            <a:off x="1499383" y="1504951"/>
            <a:ext cx="61436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93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Hạn</a:t>
            </a:r>
            <a:r>
              <a:rPr lang="en-US" dirty="0" smtClean="0"/>
              <a:t> </a:t>
            </a:r>
            <a:r>
              <a:rPr lang="en-US" dirty="0" err="1" smtClean="0"/>
              <a:t>chế</a:t>
            </a:r>
            <a:r>
              <a:rPr lang="en-US" dirty="0" smtClean="0"/>
              <a:t> </a:t>
            </a:r>
            <a:r>
              <a:rPr lang="en-US" dirty="0" err="1" smtClean="0"/>
              <a:t>của</a:t>
            </a:r>
            <a:r>
              <a:rPr lang="en-US" dirty="0" smtClean="0"/>
              <a:t> linear regression</a:t>
            </a:r>
            <a:endParaRPr lang="en-US" dirty="0"/>
          </a:p>
        </p:txBody>
      </p:sp>
      <p:sp>
        <p:nvSpPr>
          <p:cNvPr id="3" name="Text Placeholder 2"/>
          <p:cNvSpPr>
            <a:spLocks noGrp="1"/>
          </p:cNvSpPr>
          <p:nvPr>
            <p:ph type="body" idx="1"/>
          </p:nvPr>
        </p:nvSpPr>
        <p:spPr>
          <a:xfrm>
            <a:off x="707691" y="706201"/>
            <a:ext cx="3598495" cy="3967800"/>
          </a:xfrm>
        </p:spPr>
        <p:txBody>
          <a:bodyPr/>
          <a:lstStyle/>
          <a:p>
            <a:r>
              <a:rPr lang="en-US" dirty="0" err="1" smtClean="0"/>
              <a:t>Nhạy</a:t>
            </a:r>
            <a:r>
              <a:rPr lang="en-US" dirty="0" smtClean="0"/>
              <a:t> </a:t>
            </a:r>
            <a:r>
              <a:rPr lang="en-US" dirty="0" err="1" smtClean="0"/>
              <a:t>cảm</a:t>
            </a:r>
            <a:r>
              <a:rPr lang="en-US" dirty="0" smtClean="0"/>
              <a:t> </a:t>
            </a:r>
            <a:r>
              <a:rPr lang="en-US" dirty="0" err="1" smtClean="0"/>
              <a:t>với</a:t>
            </a:r>
            <a:r>
              <a:rPr lang="en-US" dirty="0" smtClean="0"/>
              <a:t> </a:t>
            </a:r>
            <a:r>
              <a:rPr lang="en-US" dirty="0" err="1" smtClean="0"/>
              <a:t>nhiễu</a:t>
            </a:r>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err="1" smtClean="0"/>
              <a:t>Không</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được</a:t>
            </a:r>
            <a:r>
              <a:rPr lang="en-US" dirty="0" smtClean="0"/>
              <a:t> </a:t>
            </a:r>
            <a:r>
              <a:rPr lang="en-US" dirty="0" err="1" smtClean="0"/>
              <a:t>mô</a:t>
            </a:r>
            <a:r>
              <a:rPr lang="en-US" dirty="0" smtClean="0"/>
              <a:t> </a:t>
            </a:r>
            <a:r>
              <a:rPr lang="en-US" dirty="0" err="1" smtClean="0"/>
              <a:t>hình</a:t>
            </a:r>
            <a:r>
              <a:rPr lang="en-US" dirty="0" smtClean="0"/>
              <a:t> phi </a:t>
            </a:r>
            <a:r>
              <a:rPr lang="en-US" dirty="0" err="1" smtClean="0"/>
              <a:t>tuyến</a:t>
            </a:r>
            <a:r>
              <a:rPr lang="en-US" dirty="0" smtClean="0"/>
              <a:t> </a:t>
            </a:r>
            <a:r>
              <a:rPr lang="en-US" dirty="0" err="1" smtClean="0"/>
              <a:t>tính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5" name="Picture 4"/>
          <p:cNvPicPr>
            <a:picLocks noChangeAspect="1"/>
          </p:cNvPicPr>
          <p:nvPr/>
        </p:nvPicPr>
        <p:blipFill>
          <a:blip r:embed="rId2"/>
          <a:stretch>
            <a:fillRect/>
          </a:stretch>
        </p:blipFill>
        <p:spPr>
          <a:xfrm>
            <a:off x="4549563" y="660172"/>
            <a:ext cx="2955325" cy="1949586"/>
          </a:xfrm>
          <a:prstGeom prst="rect">
            <a:avLst/>
          </a:prstGeom>
        </p:spPr>
      </p:pic>
      <p:pic>
        <p:nvPicPr>
          <p:cNvPr id="3074" name="Picture 2" descr="Introduction to Polynomial Regression Analysis"/>
          <p:cNvPicPr>
            <a:picLocks noChangeAspect="1" noChangeArrowheads="1"/>
          </p:cNvPicPr>
          <p:nvPr/>
        </p:nvPicPr>
        <p:blipFill rotWithShape="1">
          <a:blip r:embed="rId3">
            <a:extLst>
              <a:ext uri="{28A0092B-C50C-407E-A947-70E740481C1C}">
                <a14:useLocalDpi xmlns:a14="http://schemas.microsoft.com/office/drawing/2010/main" val="0"/>
              </a:ext>
            </a:extLst>
          </a:blip>
          <a:srcRect l="3688" t="6352" r="5037" b="6080"/>
          <a:stretch/>
        </p:blipFill>
        <p:spPr bwMode="auto">
          <a:xfrm>
            <a:off x="4306186" y="2724315"/>
            <a:ext cx="3379455" cy="194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6375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smtClean="0"/>
              <a:t>3</a:t>
            </a:r>
            <a:r>
              <a:rPr lang="vi-VN" dirty="0" smtClean="0"/>
              <a:t>: Làm quen với tensorflow và keras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0321955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Tensorflow</a:t>
            </a:r>
            <a:r>
              <a:rPr lang="en-US" dirty="0" smtClean="0"/>
              <a:t> </a:t>
            </a:r>
            <a:r>
              <a:rPr lang="en-US" dirty="0" err="1" smtClean="0"/>
              <a:t>và</a:t>
            </a:r>
            <a:r>
              <a:rPr lang="en-US" dirty="0" smtClean="0"/>
              <a:t> </a:t>
            </a:r>
            <a:r>
              <a:rPr lang="en-US" dirty="0" err="1" smtClean="0"/>
              <a:t>keras</a:t>
            </a:r>
            <a:endParaRPr lang="en-US" dirty="0"/>
          </a:p>
        </p:txBody>
      </p:sp>
      <p:sp>
        <p:nvSpPr>
          <p:cNvPr id="3" name="Text Placeholder 2"/>
          <p:cNvSpPr>
            <a:spLocks noGrp="1"/>
          </p:cNvSpPr>
          <p:nvPr>
            <p:ph type="body" idx="1"/>
          </p:nvPr>
        </p:nvSpPr>
        <p:spPr>
          <a:xfrm>
            <a:off x="311650" y="804273"/>
            <a:ext cx="8520600" cy="3967800"/>
          </a:xfrm>
        </p:spPr>
        <p:txBody>
          <a:bodyPr/>
          <a:lstStyle/>
          <a:p>
            <a:r>
              <a:rPr lang="en-US" dirty="0" err="1" smtClean="0"/>
              <a:t>Tensorflow</a:t>
            </a:r>
            <a:r>
              <a:rPr lang="en-US" dirty="0" smtClean="0"/>
              <a:t>: </a:t>
            </a:r>
          </a:p>
          <a:p>
            <a:pPr lvl="1"/>
            <a:r>
              <a:rPr lang="en-US" dirty="0" err="1" smtClean="0"/>
              <a:t>Thư</a:t>
            </a:r>
            <a:r>
              <a:rPr lang="en-US" dirty="0" smtClean="0"/>
              <a:t> </a:t>
            </a:r>
            <a:r>
              <a:rPr lang="en-US" dirty="0" err="1" smtClean="0"/>
              <a:t>viện</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mở</a:t>
            </a:r>
            <a:r>
              <a:rPr lang="en-US" dirty="0" smtClean="0"/>
              <a:t> </a:t>
            </a:r>
            <a:r>
              <a:rPr lang="en-US" dirty="0" err="1" smtClean="0"/>
              <a:t>phục</a:t>
            </a:r>
            <a:r>
              <a:rPr lang="en-US" dirty="0" smtClean="0"/>
              <a:t> </a:t>
            </a:r>
            <a:r>
              <a:rPr lang="en-US" dirty="0" err="1" smtClean="0"/>
              <a:t>vụ</a:t>
            </a:r>
            <a:r>
              <a:rPr lang="en-US" dirty="0" smtClean="0"/>
              <a:t> </a:t>
            </a:r>
            <a:r>
              <a:rPr lang="en-US" dirty="0" err="1" smtClean="0"/>
              <a:t>cho</a:t>
            </a:r>
            <a:r>
              <a:rPr lang="en-US" dirty="0" smtClean="0"/>
              <a:t> Machine Learning</a:t>
            </a:r>
          </a:p>
          <a:p>
            <a:pPr lvl="1"/>
            <a:r>
              <a:rPr lang="en-US" dirty="0" err="1" smtClean="0"/>
              <a:t>Phát</a:t>
            </a:r>
            <a:r>
              <a:rPr lang="en-US" dirty="0" smtClean="0"/>
              <a:t> </a:t>
            </a:r>
            <a:r>
              <a:rPr lang="en-US" dirty="0" err="1" smtClean="0"/>
              <a:t>triển</a:t>
            </a:r>
            <a:r>
              <a:rPr lang="en-US" dirty="0" smtClean="0"/>
              <a:t> </a:t>
            </a:r>
            <a:r>
              <a:rPr lang="en-US" dirty="0" err="1" smtClean="0"/>
              <a:t>bởi</a:t>
            </a:r>
            <a:r>
              <a:rPr lang="en-US" dirty="0" smtClean="0"/>
              <a:t> google </a:t>
            </a:r>
            <a:r>
              <a:rPr lang="en-US" dirty="0" err="1" smtClean="0"/>
              <a:t>từ</a:t>
            </a:r>
            <a:r>
              <a:rPr lang="en-US" dirty="0" smtClean="0"/>
              <a:t> </a:t>
            </a:r>
            <a:r>
              <a:rPr lang="en-US" dirty="0" err="1" smtClean="0"/>
              <a:t>năm</a:t>
            </a:r>
            <a:r>
              <a:rPr lang="en-US" dirty="0" smtClean="0"/>
              <a:t> 2011, </a:t>
            </a:r>
            <a:r>
              <a:rPr lang="en-US" dirty="0" err="1" smtClean="0"/>
              <a:t>nhưng</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chính</a:t>
            </a:r>
            <a:r>
              <a:rPr lang="en-US" dirty="0" smtClean="0"/>
              <a:t> </a:t>
            </a:r>
            <a:r>
              <a:rPr lang="en-US" dirty="0" err="1" smtClean="0"/>
              <a:t>thức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từ</a:t>
            </a:r>
            <a:r>
              <a:rPr lang="en-US" dirty="0" smtClean="0"/>
              <a:t> </a:t>
            </a:r>
            <a:r>
              <a:rPr lang="en-US" dirty="0" err="1" smtClean="0"/>
              <a:t>năm</a:t>
            </a:r>
            <a:r>
              <a:rPr lang="en-US" dirty="0" smtClean="0"/>
              <a:t> 2017</a:t>
            </a:r>
          </a:p>
          <a:p>
            <a:pPr lvl="1"/>
            <a:r>
              <a:rPr lang="en-US" dirty="0" smtClean="0"/>
              <a:t>Cho </a:t>
            </a:r>
            <a:r>
              <a:rPr lang="en-US" dirty="0" err="1" smtClean="0"/>
              <a:t>phép</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trên</a:t>
            </a:r>
            <a:r>
              <a:rPr lang="en-US" dirty="0" smtClean="0"/>
              <a:t> </a:t>
            </a:r>
            <a:r>
              <a:rPr lang="en-US" dirty="0" err="1" smtClean="0"/>
              <a:t>nhiều</a:t>
            </a:r>
            <a:r>
              <a:rPr lang="en-US" dirty="0" smtClean="0"/>
              <a:t> </a:t>
            </a:r>
            <a:r>
              <a:rPr lang="en-US" dirty="0" err="1" smtClean="0"/>
              <a:t>phần</a:t>
            </a:r>
            <a:r>
              <a:rPr lang="en-US" dirty="0" smtClean="0"/>
              <a:t> </a:t>
            </a:r>
            <a:r>
              <a:rPr lang="en-US" dirty="0" err="1" smtClean="0"/>
              <a:t>cứng</a:t>
            </a:r>
            <a:r>
              <a:rPr lang="en-US" dirty="0" smtClean="0"/>
              <a:t> (CPU, GPU, TPU)</a:t>
            </a:r>
          </a:p>
          <a:p>
            <a:pPr lvl="1"/>
            <a:r>
              <a:rPr lang="en-US" dirty="0" err="1" smtClean="0"/>
              <a:t>Một</a:t>
            </a:r>
            <a:r>
              <a:rPr lang="en-US" dirty="0" smtClean="0"/>
              <a:t> </a:t>
            </a:r>
            <a:r>
              <a:rPr lang="en-US" dirty="0" err="1" smtClean="0"/>
              <a:t>trong</a:t>
            </a:r>
            <a:r>
              <a:rPr lang="en-US" dirty="0" smtClean="0"/>
              <a:t> </a:t>
            </a:r>
            <a:r>
              <a:rPr lang="en-US" dirty="0" err="1" smtClean="0"/>
              <a:t>hai</a:t>
            </a:r>
            <a:r>
              <a:rPr lang="en-US" dirty="0" smtClean="0"/>
              <a:t> </a:t>
            </a:r>
            <a:r>
              <a:rPr lang="en-US" dirty="0" err="1" smtClean="0"/>
              <a:t>thư</a:t>
            </a:r>
            <a:r>
              <a:rPr lang="en-US" dirty="0" smtClean="0"/>
              <a:t> </a:t>
            </a:r>
            <a:r>
              <a:rPr lang="en-US" dirty="0" err="1" smtClean="0"/>
              <a:t>viện</a:t>
            </a:r>
            <a:r>
              <a:rPr lang="en-US" dirty="0" smtClean="0"/>
              <a:t> deep learning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nhiều</a:t>
            </a:r>
            <a:r>
              <a:rPr lang="en-US" dirty="0" smtClean="0"/>
              <a:t> </a:t>
            </a:r>
            <a:r>
              <a:rPr lang="en-US" dirty="0" err="1" smtClean="0"/>
              <a:t>nhất</a:t>
            </a:r>
            <a:endParaRPr lang="en-US" dirty="0"/>
          </a:p>
          <a:p>
            <a:endParaRPr lang="en-US" dirty="0" smtClean="0"/>
          </a:p>
          <a:p>
            <a:endParaRPr lang="en-US" dirty="0"/>
          </a:p>
          <a:p>
            <a:r>
              <a:rPr lang="en-US" dirty="0" err="1" smtClean="0"/>
              <a:t>Keras</a:t>
            </a:r>
            <a:r>
              <a:rPr lang="en-US" dirty="0" smtClean="0"/>
              <a:t> </a:t>
            </a:r>
          </a:p>
          <a:p>
            <a:pPr lvl="1"/>
            <a:r>
              <a:rPr lang="en-US" dirty="0" err="1" smtClean="0"/>
              <a:t>Thư</a:t>
            </a:r>
            <a:r>
              <a:rPr lang="en-US" dirty="0" smtClean="0"/>
              <a:t> </a:t>
            </a:r>
            <a:r>
              <a:rPr lang="en-US" dirty="0" err="1" smtClean="0"/>
              <a:t>viện</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mở</a:t>
            </a:r>
            <a:r>
              <a:rPr lang="en-US" dirty="0" smtClean="0"/>
              <a:t>, </a:t>
            </a:r>
            <a:r>
              <a:rPr lang="en-US" dirty="0" err="1" smtClean="0"/>
              <a:t>một</a:t>
            </a:r>
            <a:r>
              <a:rPr lang="en-US" dirty="0" smtClean="0"/>
              <a:t> </a:t>
            </a:r>
            <a:r>
              <a:rPr lang="en-US" dirty="0" err="1" smtClean="0"/>
              <a:t>phần</a:t>
            </a:r>
            <a:r>
              <a:rPr lang="en-US" dirty="0" smtClean="0"/>
              <a:t> </a:t>
            </a:r>
            <a:r>
              <a:rPr lang="en-US" dirty="0" err="1" smtClean="0"/>
              <a:t>của</a:t>
            </a:r>
            <a:r>
              <a:rPr lang="en-US" dirty="0" smtClean="0"/>
              <a:t> </a:t>
            </a:r>
            <a:r>
              <a:rPr lang="en-US" dirty="0" err="1" smtClean="0"/>
              <a:t>tensorflow</a:t>
            </a:r>
            <a:endParaRPr lang="en-US" dirty="0" smtClean="0"/>
          </a:p>
          <a:p>
            <a:pPr lvl="1"/>
            <a:r>
              <a:rPr lang="en-US" dirty="0" err="1"/>
              <a:t>X</a:t>
            </a:r>
            <a:r>
              <a:rPr lang="en-US" dirty="0" err="1" smtClean="0"/>
              <a:t>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deep neural network </a:t>
            </a:r>
            <a:r>
              <a:rPr lang="en-US" dirty="0" err="1" smtClean="0"/>
              <a:t>nhanh</a:t>
            </a:r>
            <a:r>
              <a:rPr lang="en-US" dirty="0" smtClean="0"/>
              <a:t> </a:t>
            </a:r>
            <a:r>
              <a:rPr lang="en-US" dirty="0" err="1" smtClean="0"/>
              <a:t>chóng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3074" name="Picture 2" descr="Kera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704" y="3020020"/>
            <a:ext cx="533421" cy="5334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450" y="687185"/>
            <a:ext cx="786625" cy="503440"/>
          </a:xfrm>
          <a:prstGeom prst="rect">
            <a:avLst/>
          </a:prstGeom>
        </p:spPr>
      </p:pic>
    </p:spTree>
    <p:extLst>
      <p:ext uri="{BB962C8B-B14F-4D97-AF65-F5344CB8AC3E}">
        <p14:creationId xmlns:p14="http://schemas.microsoft.com/office/powerpoint/2010/main" val="29434864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Tensorflow</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42823319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vi-VN" dirty="0"/>
              <a:t>Cài đặt và import tensorflow, keras</a:t>
            </a:r>
            <a:endParaRPr lang="en-US" dirty="0"/>
          </a:p>
        </p:txBody>
      </p:sp>
      <p:sp>
        <p:nvSpPr>
          <p:cNvPr id="4" name="Text Placeholder 3"/>
          <p:cNvSpPr>
            <a:spLocks noGrp="1"/>
          </p:cNvSpPr>
          <p:nvPr>
            <p:ph type="body" idx="1"/>
          </p:nvPr>
        </p:nvSpPr>
        <p:spPr/>
        <p:txBody>
          <a:bodyPr/>
          <a:lstStyle/>
          <a:p>
            <a:pPr marL="114300" indent="0">
              <a:buNone/>
            </a:pPr>
            <a:r>
              <a:rPr lang="vi-VN" dirty="0" smtClean="0"/>
              <a:t>Import thư viện tensorflow</a:t>
            </a:r>
            <a:r>
              <a:rPr lang="vi-VN" dirty="0"/>
              <a:t> </a:t>
            </a:r>
            <a:r>
              <a:rPr lang="vi-VN" dirty="0" smtClean="0"/>
              <a:t>để xây dựng mô hình và pandas để xử lý dữ liệu</a:t>
            </a:r>
          </a:p>
        </p:txBody>
      </p:sp>
      <p:pic>
        <p:nvPicPr>
          <p:cNvPr id="2" name="Picture 1"/>
          <p:cNvPicPr>
            <a:picLocks noChangeAspect="1"/>
          </p:cNvPicPr>
          <p:nvPr/>
        </p:nvPicPr>
        <p:blipFill>
          <a:blip r:embed="rId2"/>
          <a:stretch>
            <a:fillRect/>
          </a:stretch>
        </p:blipFill>
        <p:spPr>
          <a:xfrm>
            <a:off x="3110971" y="2361929"/>
            <a:ext cx="2713359" cy="599053"/>
          </a:xfrm>
          <a:prstGeom prst="rect">
            <a:avLst/>
          </a:prstGeom>
        </p:spPr>
      </p:pic>
    </p:spTree>
    <p:extLst>
      <p:ext uri="{BB962C8B-B14F-4D97-AF65-F5344CB8AC3E}">
        <p14:creationId xmlns:p14="http://schemas.microsoft.com/office/powerpoint/2010/main" val="2570914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Tensor </a:t>
            </a:r>
            <a:r>
              <a:rPr lang="en-US" dirty="0" err="1" smtClean="0"/>
              <a:t>là</a:t>
            </a:r>
            <a:r>
              <a:rPr lang="en-US" dirty="0" smtClean="0"/>
              <a:t> </a:t>
            </a:r>
            <a:r>
              <a:rPr lang="en-US" dirty="0" err="1" smtClean="0"/>
              <a:t>gì</a:t>
            </a:r>
            <a:endParaRPr lang="en-US" dirty="0"/>
          </a:p>
        </p:txBody>
      </p:sp>
      <p:sp>
        <p:nvSpPr>
          <p:cNvPr id="3" name="Text Placeholder 2"/>
          <p:cNvSpPr>
            <a:spLocks noGrp="1"/>
          </p:cNvSpPr>
          <p:nvPr>
            <p:ph type="body" idx="1"/>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trong</a:t>
            </a:r>
            <a:r>
              <a:rPr lang="en-US" dirty="0" smtClean="0"/>
              <a:t> </a:t>
            </a:r>
            <a:r>
              <a:rPr lang="en-US" dirty="0" err="1" smtClean="0"/>
              <a:t>tensorflow</a:t>
            </a:r>
            <a:r>
              <a:rPr lang="en-US" dirty="0" smtClean="0"/>
              <a:t>, </a:t>
            </a:r>
            <a:r>
              <a:rPr lang="en-US" dirty="0" err="1" smtClean="0"/>
              <a:t>khi</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tensorflow</a:t>
            </a:r>
            <a:r>
              <a:rPr lang="en-US" dirty="0" smtClean="0"/>
              <a:t> </a:t>
            </a:r>
            <a:r>
              <a:rPr lang="en-US" dirty="0" err="1" smtClean="0"/>
              <a:t>thì</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phải</a:t>
            </a:r>
            <a:r>
              <a:rPr lang="en-US" dirty="0" smtClean="0"/>
              <a:t> </a:t>
            </a:r>
            <a:r>
              <a:rPr lang="en-US" dirty="0" err="1" smtClean="0"/>
              <a:t>được</a:t>
            </a:r>
            <a:r>
              <a:rPr lang="en-US" dirty="0" smtClean="0"/>
              <a:t> </a:t>
            </a:r>
            <a:r>
              <a:rPr lang="en-US" dirty="0" err="1" smtClean="0"/>
              <a:t>chuyển</a:t>
            </a:r>
            <a:r>
              <a:rPr lang="en-US" dirty="0" smtClean="0"/>
              <a:t> </a:t>
            </a:r>
            <a:r>
              <a:rPr lang="en-US" dirty="0" err="1" smtClean="0"/>
              <a:t>về</a:t>
            </a:r>
            <a:r>
              <a:rPr lang="en-US" dirty="0" smtClean="0"/>
              <a:t> </a:t>
            </a:r>
            <a:r>
              <a:rPr lang="en-US" dirty="0" err="1" smtClean="0"/>
              <a:t>dạng</a:t>
            </a:r>
            <a:r>
              <a:rPr lang="en-US" dirty="0" smtClean="0"/>
              <a:t> tensor</a:t>
            </a:r>
          </a:p>
          <a:p>
            <a:r>
              <a:rPr lang="en-US" dirty="0" smtClean="0"/>
              <a:t>Tensor </a:t>
            </a:r>
            <a:r>
              <a:rPr lang="en-US" dirty="0" err="1" smtClean="0"/>
              <a:t>có</a:t>
            </a:r>
            <a:r>
              <a:rPr lang="en-US" dirty="0" smtClean="0"/>
              <a:t> </a:t>
            </a:r>
            <a:r>
              <a:rPr lang="en-US" dirty="0" err="1" smtClean="0"/>
              <a:t>thể</a:t>
            </a:r>
            <a:r>
              <a:rPr lang="en-US" dirty="0" smtClean="0"/>
              <a:t> </a:t>
            </a:r>
            <a:r>
              <a:rPr lang="en-US" dirty="0" err="1" smtClean="0"/>
              <a:t>chứa</a:t>
            </a:r>
            <a:r>
              <a:rPr lang="en-US" dirty="0" smtClean="0"/>
              <a:t> float, </a:t>
            </a:r>
            <a:r>
              <a:rPr lang="en-US" dirty="0" err="1" smtClean="0"/>
              <a:t>int</a:t>
            </a:r>
            <a:r>
              <a:rPr lang="en-US" dirty="0"/>
              <a:t> </a:t>
            </a:r>
            <a:r>
              <a:rPr lang="en-US" dirty="0" err="1" smtClean="0"/>
              <a:t>và</a:t>
            </a:r>
            <a:r>
              <a:rPr lang="en-US" dirty="0" smtClean="0"/>
              <a:t> </a:t>
            </a:r>
            <a:r>
              <a:rPr lang="en-US" dirty="0" err="1" smtClean="0"/>
              <a:t>những</a:t>
            </a:r>
            <a:r>
              <a:rPr lang="en-US" dirty="0" smtClean="0"/>
              <a:t> </a:t>
            </a:r>
            <a:r>
              <a:rPr lang="en-US" dirty="0" err="1" smtClean="0"/>
              <a:t>dạng</a:t>
            </a:r>
            <a:r>
              <a:rPr lang="en-US" dirty="0" smtClean="0"/>
              <a:t> </a:t>
            </a:r>
            <a:r>
              <a:rPr lang="en-US" dirty="0" err="1" smtClean="0"/>
              <a:t>khác</a:t>
            </a:r>
            <a:r>
              <a:rPr lang="en-US" dirty="0" smtClean="0"/>
              <a:t> </a:t>
            </a:r>
            <a:r>
              <a:rPr lang="en-US" dirty="0" err="1" smtClean="0"/>
              <a:t>như</a:t>
            </a:r>
            <a:r>
              <a:rPr lang="en-US" dirty="0" smtClean="0"/>
              <a:t> </a:t>
            </a:r>
            <a:r>
              <a:rPr lang="en-US" dirty="0" err="1" smtClean="0"/>
              <a:t>số</a:t>
            </a:r>
            <a:r>
              <a:rPr lang="en-US" dirty="0" smtClean="0"/>
              <a:t> </a:t>
            </a:r>
            <a:r>
              <a:rPr lang="en-US" dirty="0" err="1" smtClean="0"/>
              <a:t>phức</a:t>
            </a:r>
            <a:r>
              <a:rPr lang="en-US" dirty="0" smtClean="0"/>
              <a:t>, </a:t>
            </a:r>
            <a:r>
              <a:rPr lang="en-US" dirty="0" err="1" smtClean="0"/>
              <a:t>chuỗi</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1026" name="Picture 2" descr="Scalars, Vectors, Matrices and Tensors with Tensorflow 2.0 - DEV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96" y="1672655"/>
            <a:ext cx="8382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4263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1915220975"/>
              </p:ext>
            </p:extLst>
          </p:nvPr>
        </p:nvGraphicFramePr>
        <p:xfrm>
          <a:off x="878650" y="1313742"/>
          <a:ext cx="7634176" cy="263955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dirty="0"/>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1</a:t>
                      </a:r>
                      <a:endParaRPr sz="1000" b="1"/>
                    </a:p>
                  </a:txBody>
                  <a:tcPr marL="27425" marR="27425" marT="27425" marB="27425" anchor="ctr"/>
                </a:tc>
                <a:tc>
                  <a:txBody>
                    <a:bodyPr/>
                    <a:lstStyle/>
                    <a:p>
                      <a:pPr rtl="0"/>
                      <a:r>
                        <a:rPr lang="vi-VN" sz="1000" b="1" i="0" u="none" strike="noStrike" cap="none" dirty="0" smtClean="0">
                          <a:solidFill>
                            <a:schemeClr val="tx1"/>
                          </a:solidFill>
                          <a:effectLst/>
                          <a:latin typeface="+mn-lt"/>
                          <a:ea typeface="+mn-ea"/>
                          <a:cs typeface="+mn-cs"/>
                          <a:sym typeface="Arial"/>
                        </a:rPr>
                        <a:t>Làm quen với AI và TensorFlow &amp; Keras</a:t>
                      </a:r>
                      <a:endParaRPr lang="vi-VN"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Giới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thiệu</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về</a:t>
                      </a:r>
                      <a:r>
                        <a:rPr lang="en-US" sz="1000" b="0" i="0" u="none" strike="noStrike" cap="none" baseline="0" dirty="0" smtClean="0">
                          <a:solidFill>
                            <a:schemeClr val="tx1"/>
                          </a:solidFill>
                          <a:effectLst/>
                          <a:latin typeface="+mn-lt"/>
                          <a:ea typeface="+mn-ea"/>
                          <a:cs typeface="+mn-cs"/>
                          <a:sym typeface="Arial"/>
                        </a:rPr>
                        <a:t> deep learning, AI</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Linear Regression</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Gradient descent </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Tensorflow</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cơ</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bản</a:t>
                      </a:r>
                      <a:endParaRPr lang="vi-VN"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hàm cơ bản TensorFlow và Keras</a:t>
                      </a:r>
                      <a:endParaRPr lang="vi-VN" sz="1000" b="0" dirty="0" smtClean="0">
                        <a:effectLst/>
                      </a:endParaRPr>
                    </a:p>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Dự đoán giá nhà với linear regression trên TF-KR</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1"/>
                  </a:ext>
                </a:extLst>
              </a:tr>
              <a:tr h="1342379">
                <a:tc>
                  <a:txBody>
                    <a:bodyPr/>
                    <a:lstStyle/>
                    <a:p>
                      <a:pPr marL="0" lvl="0" indent="0" algn="ctr" rtl="0">
                        <a:lnSpc>
                          <a:spcPct val="115000"/>
                        </a:lnSpc>
                        <a:spcBef>
                          <a:spcPts val="0"/>
                        </a:spcBef>
                        <a:spcAft>
                          <a:spcPts val="0"/>
                        </a:spcAft>
                        <a:buNone/>
                      </a:pPr>
                      <a:r>
                        <a:rPr lang="en-GB" sz="1000" b="1"/>
                        <a:t>Tuần 2</a:t>
                      </a:r>
                      <a:endParaRPr sz="1000" b="1"/>
                    </a:p>
                  </a:txBody>
                  <a:tcPr marL="27425" marR="27425" marT="27425" marB="27425" anchor="ctr"/>
                </a:tc>
                <a:tc>
                  <a:txBody>
                    <a:bodyPr/>
                    <a:lstStyle/>
                    <a:p>
                      <a:pPr rtl="0"/>
                      <a:r>
                        <a:rPr lang="en-US" sz="1000" b="1" i="0" u="none" strike="noStrike" cap="none" dirty="0" smtClean="0">
                          <a:solidFill>
                            <a:schemeClr val="tx1"/>
                          </a:solidFill>
                          <a:effectLst/>
                          <a:latin typeface="+mn-lt"/>
                          <a:ea typeface="+mn-ea"/>
                          <a:cs typeface="+mn-cs"/>
                          <a:sym typeface="Arial"/>
                        </a:rPr>
                        <a:t>Artificial Neural Network (ANN) </a:t>
                      </a:r>
                      <a:r>
                        <a:rPr lang="en-US" sz="1000" b="1" i="0" u="none" strike="noStrike" cap="none" dirty="0" err="1" smtClean="0">
                          <a:solidFill>
                            <a:schemeClr val="tx1"/>
                          </a:solidFill>
                          <a:effectLst/>
                          <a:latin typeface="+mn-lt"/>
                          <a:ea typeface="+mn-ea"/>
                          <a:cs typeface="+mn-cs"/>
                          <a:sym typeface="Arial"/>
                        </a:rPr>
                        <a:t>và</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Deep Neural Network (DNN)</a:t>
                      </a:r>
                      <a:endParaRPr lang="en-US" sz="1000" b="0" dirty="0" smtClean="0">
                        <a:effectLst/>
                      </a:endParaRP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Neuron, weight, activation function, </a:t>
                      </a:r>
                      <a:r>
                        <a:rPr lang="en-US" sz="1000" b="0" i="0" u="none" strike="noStrike" cap="none" dirty="0" err="1" smtClean="0">
                          <a:solidFill>
                            <a:schemeClr val="tx1"/>
                          </a:solidFill>
                          <a:effectLst/>
                          <a:latin typeface="+mn-lt"/>
                          <a:ea typeface="+mn-ea"/>
                          <a:cs typeface="+mn-cs"/>
                          <a:sym typeface="Arial"/>
                        </a:rPr>
                        <a:t>softmax</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argmax</a:t>
                      </a:r>
                      <a:endParaRPr lang="en-US" sz="1000" b="0" i="0" u="none" strike="noStrike" cap="none" dirty="0" smtClean="0">
                        <a:solidFill>
                          <a:schemeClr val="tx1"/>
                        </a:solidFill>
                        <a:effectLst/>
                        <a:latin typeface="+mn-lt"/>
                        <a:ea typeface="+mn-ea"/>
                        <a:cs typeface="+mn-cs"/>
                        <a:sym typeface="Arial"/>
                      </a:endParaRPr>
                    </a:p>
                    <a:p>
                      <a:pPr marL="285750" indent="-2857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Thuật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toán</a:t>
                      </a:r>
                      <a:r>
                        <a:rPr lang="en-US" sz="1000" b="0" i="0" u="none" strike="noStrike" cap="none" baseline="0" dirty="0" smtClean="0">
                          <a:solidFill>
                            <a:schemeClr val="tx1"/>
                          </a:solidFill>
                          <a:effectLst/>
                          <a:latin typeface="+mn-lt"/>
                          <a:ea typeface="+mn-ea"/>
                          <a:cs typeface="+mn-cs"/>
                          <a:sym typeface="Arial"/>
                        </a:rPr>
                        <a:t> b</a:t>
                      </a:r>
                      <a:r>
                        <a:rPr lang="en-US" sz="1000" b="0" i="0" u="none" strike="noStrike" cap="none" dirty="0" smtClean="0">
                          <a:solidFill>
                            <a:schemeClr val="tx1"/>
                          </a:solidFill>
                          <a:effectLst/>
                          <a:latin typeface="+mn-lt"/>
                          <a:ea typeface="+mn-ea"/>
                          <a:cs typeface="+mn-cs"/>
                          <a:sym typeface="Arial"/>
                        </a:rPr>
                        <a:t>ack propagation</a:t>
                      </a:r>
                    </a:p>
                    <a:p>
                      <a:pPr marL="285750" indent="-2857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Hàm</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mất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mát</a:t>
                      </a:r>
                      <a:r>
                        <a:rPr lang="en-US" sz="1000" b="0" i="0" u="none" strike="noStrike" cap="none" baseline="0" dirty="0" smtClean="0">
                          <a:solidFill>
                            <a:schemeClr val="tx1"/>
                          </a:solidFill>
                          <a:effectLst/>
                          <a:latin typeface="+mn-lt"/>
                          <a:ea typeface="+mn-ea"/>
                          <a:cs typeface="+mn-cs"/>
                          <a:sym typeface="Arial"/>
                        </a:rPr>
                        <a:t> l</a:t>
                      </a:r>
                      <a:r>
                        <a:rPr lang="en-US" sz="1000" b="0" i="0" u="none" strike="noStrike" cap="none" dirty="0" smtClean="0">
                          <a:solidFill>
                            <a:schemeClr val="tx1"/>
                          </a:solidFill>
                          <a:effectLst/>
                          <a:latin typeface="+mn-lt"/>
                          <a:ea typeface="+mn-ea"/>
                          <a:cs typeface="+mn-cs"/>
                          <a:sym typeface="Arial"/>
                        </a:rPr>
                        <a:t>oss function</a:t>
                      </a: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Evaluation Metrics</a:t>
                      </a:r>
                    </a:p>
                    <a:p>
                      <a:pPr marL="285750" indent="-2857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thuật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toán</a:t>
                      </a:r>
                      <a:r>
                        <a:rPr lang="en-US" sz="1000" b="0" i="0" u="none" strike="noStrike" cap="none" baseline="0" dirty="0" smtClean="0">
                          <a:solidFill>
                            <a:schemeClr val="tx1"/>
                          </a:solidFill>
                          <a:effectLst/>
                          <a:latin typeface="+mn-lt"/>
                          <a:ea typeface="+mn-ea"/>
                          <a:cs typeface="+mn-cs"/>
                          <a:sym typeface="Arial"/>
                        </a:rPr>
                        <a:t> optimization</a:t>
                      </a:r>
                      <a:endParaRPr lang="en-US" sz="1000" b="0" i="0" u="none" strike="noStrike" cap="none" dirty="0" smtClean="0">
                        <a:solidFill>
                          <a:schemeClr val="tx1"/>
                        </a:solidFill>
                        <a:effectLst/>
                        <a:latin typeface="+mn-lt"/>
                        <a:ea typeface="+mn-ea"/>
                        <a:cs typeface="+mn-cs"/>
                        <a:sym typeface="Arial"/>
                      </a:endParaRP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vi-VN" sz="1000" b="0" i="0" u="none" strike="noStrike" cap="none" dirty="0" smtClean="0">
                          <a:solidFill>
                            <a:schemeClr val="tx1"/>
                          </a:solidFill>
                          <a:effectLst/>
                          <a:latin typeface="+mn-lt"/>
                          <a:ea typeface="+mn-ea"/>
                          <a:cs typeface="+mn-cs"/>
                          <a:sym typeface="Arial"/>
                        </a:rPr>
                        <a:t>Logistic Regression</a:t>
                      </a:r>
                      <a:endParaRPr lang="en-US" sz="1000" b="0" i="0" u="none" strike="noStrike" cap="none" dirty="0" smtClean="0">
                        <a:solidFill>
                          <a:schemeClr val="tx1"/>
                        </a:solidFill>
                        <a:effectLst/>
                        <a:latin typeface="+mn-lt"/>
                        <a:ea typeface="+mn-ea"/>
                        <a:cs typeface="+mn-cs"/>
                        <a:sym typeface="Arial"/>
                      </a:endParaRP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vấn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đề</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khi</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huấn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luyện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deep learning</a:t>
                      </a:r>
                      <a:endParaRPr lang="en-US" sz="1000" b="0" i="0" u="none" strike="noStrike" cap="none" dirty="0" smtClean="0">
                        <a:solidFill>
                          <a:schemeClr val="tx1"/>
                        </a:solidFill>
                        <a:effectLst/>
                        <a:latin typeface="+mn-lt"/>
                        <a:ea typeface="+mn-ea"/>
                        <a:cs typeface="+mn-cs"/>
                        <a:sym typeface="Arial"/>
                      </a:endParaRP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vi-VN" sz="1000" b="0" i="0" u="none" strike="noStrike" cap="none" dirty="0" smtClean="0">
                        <a:solidFill>
                          <a:schemeClr val="tx1"/>
                        </a:solidFill>
                        <a:effectLst/>
                        <a:latin typeface="+mn-lt"/>
                        <a:ea typeface="+mn-ea"/>
                        <a:cs typeface="+mn-cs"/>
                        <a:sym typeface="Arial"/>
                      </a:endParaRPr>
                    </a:p>
                  </a:txBody>
                  <a:tcPr marL="27425" marR="27425" marT="27425" marB="27425" anchor="ct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Dataloader</a:t>
                      </a:r>
                      <a:r>
                        <a:rPr lang="en-US" sz="1000" b="0" i="0" u="none" strike="noStrike" cap="none" dirty="0" smtClean="0">
                          <a:solidFill>
                            <a:schemeClr val="tx1"/>
                          </a:solidFill>
                          <a:effectLst/>
                          <a:latin typeface="+mn-lt"/>
                          <a:ea typeface="+mn-ea"/>
                          <a:cs typeface="+mn-cs"/>
                          <a:sym typeface="Arial"/>
                        </a:rPr>
                        <a:t>, optimizer, loss, metrics</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Xây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dựng</a:t>
                      </a:r>
                      <a:r>
                        <a:rPr lang="en-US" sz="1000" b="0" i="0" u="none" strike="noStrike" cap="none" dirty="0" smtClean="0">
                          <a:solidFill>
                            <a:schemeClr val="tx1"/>
                          </a:solidFill>
                          <a:effectLst/>
                          <a:latin typeface="+mn-lt"/>
                          <a:ea typeface="+mn-ea"/>
                          <a:cs typeface="+mn-cs"/>
                          <a:sym typeface="Arial"/>
                        </a:rPr>
                        <a:t> ANN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DNN</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phẩm</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MNIST</a:t>
                      </a:r>
                      <a:endParaRPr lang="en-US" sz="1000" b="0" dirty="0" smtClean="0">
                        <a:effectLst/>
                      </a:endParaRPr>
                    </a:p>
                    <a:p>
                      <a:r>
                        <a:rPr lang="en-US" sz="1000" dirty="0" smtClean="0"/>
                        <a:t/>
                      </a:r>
                      <a:br>
                        <a:rPr lang="en-US" sz="1000" dirty="0" smtClean="0"/>
                      </a:br>
                      <a:endParaRPr sz="1000" dirty="0"/>
                    </a:p>
                  </a:txBody>
                  <a:tcPr marL="27425" marR="27425" marT="27425" marB="27425"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458538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Code </a:t>
            </a:r>
            <a:r>
              <a:rPr lang="en-US" dirty="0" err="1"/>
              <a:t>tạo</a:t>
            </a:r>
            <a:r>
              <a:rPr lang="en-US" dirty="0"/>
              <a:t> </a:t>
            </a:r>
            <a:r>
              <a:rPr lang="en-US" dirty="0" smtClean="0"/>
              <a:t>tensor</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stretch>
            <a:fillRect/>
          </a:stretch>
        </p:blipFill>
        <p:spPr>
          <a:xfrm>
            <a:off x="1306280" y="753583"/>
            <a:ext cx="6529831" cy="1686811"/>
          </a:xfrm>
          <a:prstGeom prst="rect">
            <a:avLst/>
          </a:prstGeom>
        </p:spPr>
      </p:pic>
      <p:pic>
        <p:nvPicPr>
          <p:cNvPr id="6" name="Picture 5"/>
          <p:cNvPicPr>
            <a:picLocks noChangeAspect="1"/>
          </p:cNvPicPr>
          <p:nvPr/>
        </p:nvPicPr>
        <p:blipFill>
          <a:blip r:embed="rId3"/>
          <a:stretch>
            <a:fillRect/>
          </a:stretch>
        </p:blipFill>
        <p:spPr>
          <a:xfrm>
            <a:off x="1709087" y="2328898"/>
            <a:ext cx="5724215" cy="2315558"/>
          </a:xfrm>
          <a:prstGeom prst="rect">
            <a:avLst/>
          </a:prstGeom>
        </p:spPr>
      </p:pic>
    </p:spTree>
    <p:extLst>
      <p:ext uri="{BB962C8B-B14F-4D97-AF65-F5344CB8AC3E}">
        <p14:creationId xmlns:p14="http://schemas.microsoft.com/office/powerpoint/2010/main" val="39897267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85024" y="1806163"/>
            <a:ext cx="3736126" cy="2275900"/>
          </a:xfrm>
          <a:prstGeom prst="rect">
            <a:avLst/>
          </a:prstGeom>
        </p:spPr>
      </p:pic>
      <p:sp>
        <p:nvSpPr>
          <p:cNvPr id="2" name="Title 1"/>
          <p:cNvSpPr>
            <a:spLocks noGrp="1"/>
          </p:cNvSpPr>
          <p:nvPr>
            <p:ph type="title"/>
          </p:nvPr>
        </p:nvSpPr>
        <p:spPr/>
        <p:txBody>
          <a:bodyPr>
            <a:normAutofit fontScale="90000"/>
          </a:bodyPr>
          <a:lstStyle/>
          <a:p>
            <a:r>
              <a:rPr lang="en-US" dirty="0" err="1" smtClean="0"/>
              <a:t>Thuộc</a:t>
            </a:r>
            <a:r>
              <a:rPr lang="en-US" dirty="0" smtClean="0"/>
              <a:t> </a:t>
            </a:r>
            <a:r>
              <a:rPr lang="en-US" dirty="0" err="1" smtClean="0"/>
              <a:t>tính</a:t>
            </a:r>
            <a:r>
              <a:rPr lang="en-US" dirty="0" smtClean="0"/>
              <a:t> </a:t>
            </a:r>
            <a:r>
              <a:rPr lang="en-US" dirty="0" err="1" smtClean="0"/>
              <a:t>của</a:t>
            </a:r>
            <a:r>
              <a:rPr lang="en-US" dirty="0" smtClean="0"/>
              <a:t> tensor</a:t>
            </a:r>
            <a:endParaRPr lang="en-US" dirty="0"/>
          </a:p>
        </p:txBody>
      </p:sp>
      <p:sp>
        <p:nvSpPr>
          <p:cNvPr id="3" name="Text Placeholder 2"/>
          <p:cNvSpPr>
            <a:spLocks noGrp="1"/>
          </p:cNvSpPr>
          <p:nvPr>
            <p:ph type="body" idx="1"/>
          </p:nvPr>
        </p:nvSpPr>
        <p:spPr>
          <a:xfrm>
            <a:off x="310896" y="676656"/>
            <a:ext cx="5137404" cy="3967800"/>
          </a:xfrm>
        </p:spPr>
        <p:txBody>
          <a:bodyPr>
            <a:normAutofit fontScale="85000" lnSpcReduction="20000"/>
          </a:bodyPr>
          <a:lstStyle/>
          <a:p>
            <a:pPr marL="114300" indent="0">
              <a:buNone/>
            </a:pPr>
            <a:r>
              <a:rPr lang="en-US" dirty="0" smtClean="0"/>
              <a:t>Rank:</a:t>
            </a:r>
          </a:p>
          <a:p>
            <a:r>
              <a:rPr lang="vi-VN" dirty="0" smtClean="0"/>
              <a:t>Scalar</a:t>
            </a:r>
            <a:r>
              <a:rPr lang="vi-VN" dirty="0"/>
              <a:t>: Khi Tensor có rank bằng 0</a:t>
            </a:r>
          </a:p>
          <a:p>
            <a:r>
              <a:rPr lang="vi-VN" dirty="0"/>
              <a:t>Vector: Vector là một Tensor rank 1. .</a:t>
            </a:r>
          </a:p>
          <a:p>
            <a:r>
              <a:rPr lang="vi-VN" dirty="0"/>
              <a:t>Matrix: Đây là một Tensor rank 2 hay mảng hai chiều theo khái niệm của Python</a:t>
            </a:r>
          </a:p>
          <a:p>
            <a:r>
              <a:rPr lang="vi-VN" dirty="0"/>
              <a:t>N-Tensor: Khi rank của Tensor tăng lên lớn hơn 2, chúng được gọi chung là N-Tensor</a:t>
            </a:r>
            <a:r>
              <a:rPr lang="vi-VN" dirty="0" smtClean="0"/>
              <a:t>.</a:t>
            </a:r>
            <a:endParaRPr lang="en-US" dirty="0" smtClean="0"/>
          </a:p>
          <a:p>
            <a:endParaRPr lang="en-US" dirty="0"/>
          </a:p>
          <a:p>
            <a:pPr marL="114300" indent="0">
              <a:buNone/>
            </a:pPr>
            <a:r>
              <a:rPr lang="en-US" dirty="0" smtClean="0"/>
              <a:t>Shape (</a:t>
            </a:r>
            <a:r>
              <a:rPr lang="en-US" dirty="0" err="1" smtClean="0"/>
              <a:t>kích</a:t>
            </a:r>
            <a:r>
              <a:rPr lang="en-US" dirty="0" smtClean="0"/>
              <a:t> </a:t>
            </a:r>
            <a:r>
              <a:rPr lang="en-US" dirty="0" err="1"/>
              <a:t>thước</a:t>
            </a:r>
            <a:r>
              <a:rPr lang="en-US" dirty="0"/>
              <a:t> </a:t>
            </a:r>
            <a:r>
              <a:rPr lang="en-US" dirty="0" err="1"/>
              <a:t>của</a:t>
            </a:r>
            <a:r>
              <a:rPr lang="en-US" dirty="0"/>
              <a:t> </a:t>
            </a:r>
            <a:r>
              <a:rPr lang="en-US" dirty="0" smtClean="0"/>
              <a:t>tensor), </a:t>
            </a:r>
            <a:r>
              <a:rPr lang="en-US" dirty="0" err="1"/>
              <a:t>ví</a:t>
            </a:r>
            <a:r>
              <a:rPr lang="en-US" dirty="0"/>
              <a:t> </a:t>
            </a:r>
            <a:r>
              <a:rPr lang="en-US" dirty="0" err="1"/>
              <a:t>dụ</a:t>
            </a:r>
            <a:r>
              <a:rPr lang="en-US" dirty="0" smtClean="0"/>
              <a:t>:</a:t>
            </a:r>
            <a:endParaRPr lang="en-US" dirty="0"/>
          </a:p>
          <a:p>
            <a:r>
              <a:rPr lang="en-US" dirty="0" smtClean="0"/>
              <a:t>Tensor </a:t>
            </a:r>
            <a:r>
              <a:rPr lang="en-US" dirty="0"/>
              <a:t>= [[[1,1,1],[178,62,74]]] </a:t>
            </a:r>
            <a:r>
              <a:rPr lang="en-US" dirty="0" err="1"/>
              <a:t>sẽ</a:t>
            </a:r>
            <a:r>
              <a:rPr lang="en-US" dirty="0"/>
              <a:t> </a:t>
            </a:r>
            <a:r>
              <a:rPr lang="en-US" dirty="0" err="1"/>
              <a:t>có</a:t>
            </a:r>
            <a:r>
              <a:rPr lang="en-US" dirty="0"/>
              <a:t> Shape = (1,2,3)</a:t>
            </a:r>
          </a:p>
          <a:p>
            <a:r>
              <a:rPr lang="en-US" dirty="0"/>
              <a:t>Tensor = [[1,1,1],[178,62,74]] </a:t>
            </a:r>
            <a:r>
              <a:rPr lang="en-US" dirty="0" err="1"/>
              <a:t>sẽ</a:t>
            </a:r>
            <a:r>
              <a:rPr lang="en-US" dirty="0"/>
              <a:t> </a:t>
            </a:r>
            <a:r>
              <a:rPr lang="en-US" dirty="0" err="1"/>
              <a:t>có</a:t>
            </a:r>
            <a:r>
              <a:rPr lang="en-US" dirty="0"/>
              <a:t> Shape = (2,3</a:t>
            </a:r>
            <a:r>
              <a:rPr lang="en-US" dirty="0" smtClean="0"/>
              <a:t>)</a:t>
            </a:r>
          </a:p>
          <a:p>
            <a:endParaRPr lang="en-US" dirty="0"/>
          </a:p>
          <a:p>
            <a:pPr marL="114300" indent="0">
              <a:buNone/>
            </a:pPr>
            <a:r>
              <a:rPr lang="en-US" dirty="0" smtClean="0"/>
              <a:t>Type (</a:t>
            </a:r>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tensor):</a:t>
            </a:r>
          </a:p>
          <a:p>
            <a:r>
              <a:rPr lang="en-US" dirty="0" err="1" smtClean="0"/>
              <a:t>Ví</a:t>
            </a:r>
            <a:r>
              <a:rPr lang="en-US" dirty="0" smtClean="0"/>
              <a:t> </a:t>
            </a:r>
            <a:r>
              <a:rPr lang="en-US" dirty="0" err="1" smtClean="0"/>
              <a:t>dụ</a:t>
            </a:r>
            <a:r>
              <a:rPr lang="en-US" dirty="0" smtClean="0"/>
              <a:t> </a:t>
            </a:r>
            <a:r>
              <a:rPr lang="en-US" dirty="0" err="1" smtClean="0"/>
              <a:t>int</a:t>
            </a:r>
            <a:r>
              <a:rPr lang="en-US" dirty="0" smtClean="0"/>
              <a:t>, float</a:t>
            </a:r>
          </a:p>
          <a:p>
            <a:pPr marL="114300" indent="0">
              <a:buNone/>
            </a:pPr>
            <a:endParaRPr lang="en-US" dirty="0"/>
          </a:p>
          <a:p>
            <a:pPr marL="114300" indent="0">
              <a:buNone/>
            </a:pPr>
            <a:r>
              <a:rPr lang="en-US" dirty="0" smtClean="0"/>
              <a:t>Size: </a:t>
            </a:r>
            <a:r>
              <a:rPr lang="en-US" dirty="0" err="1" smtClean="0"/>
              <a:t>số</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của</a:t>
            </a:r>
            <a:r>
              <a:rPr lang="en-US" dirty="0" smtClean="0"/>
              <a:t> tensor</a:t>
            </a:r>
            <a:endParaRPr lang="en-US" dirty="0"/>
          </a:p>
          <a:p>
            <a:pPr marL="114300" indent="0">
              <a:buNone/>
            </a:pPr>
            <a:endParaRPr lang="vi-VN"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6" name="Picture 5"/>
          <p:cNvPicPr>
            <a:picLocks noChangeAspect="1"/>
          </p:cNvPicPr>
          <p:nvPr/>
        </p:nvPicPr>
        <p:blipFill>
          <a:blip r:embed="rId3"/>
          <a:stretch>
            <a:fillRect/>
          </a:stretch>
        </p:blipFill>
        <p:spPr>
          <a:xfrm>
            <a:off x="5394000" y="786570"/>
            <a:ext cx="3352800" cy="457200"/>
          </a:xfrm>
          <a:prstGeom prst="rect">
            <a:avLst/>
          </a:prstGeom>
        </p:spPr>
      </p:pic>
    </p:spTree>
    <p:extLst>
      <p:ext uri="{BB962C8B-B14F-4D97-AF65-F5344CB8AC3E}">
        <p14:creationId xmlns:p14="http://schemas.microsoft.com/office/powerpoint/2010/main" val="34652880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Khởi</a:t>
            </a:r>
            <a:r>
              <a:rPr lang="en-US" dirty="0" smtClean="0"/>
              <a:t> </a:t>
            </a:r>
            <a:r>
              <a:rPr lang="en-US" dirty="0" err="1" smtClean="0"/>
              <a:t>tạo</a:t>
            </a:r>
            <a:r>
              <a:rPr lang="en-US" dirty="0" smtClean="0"/>
              <a:t> tensor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5" name="Picture 4"/>
          <p:cNvPicPr>
            <a:picLocks noChangeAspect="1"/>
          </p:cNvPicPr>
          <p:nvPr/>
        </p:nvPicPr>
        <p:blipFill>
          <a:blip r:embed="rId2"/>
          <a:stretch>
            <a:fillRect/>
          </a:stretch>
        </p:blipFill>
        <p:spPr>
          <a:xfrm>
            <a:off x="366607" y="1173479"/>
            <a:ext cx="4009251" cy="2836545"/>
          </a:xfrm>
          <a:prstGeom prst="rect">
            <a:avLst/>
          </a:prstGeom>
        </p:spPr>
      </p:pic>
      <p:pic>
        <p:nvPicPr>
          <p:cNvPr id="7" name="Picture 6"/>
          <p:cNvPicPr>
            <a:picLocks noChangeAspect="1"/>
          </p:cNvPicPr>
          <p:nvPr/>
        </p:nvPicPr>
        <p:blipFill>
          <a:blip r:embed="rId3"/>
          <a:stretch>
            <a:fillRect/>
          </a:stretch>
        </p:blipFill>
        <p:spPr>
          <a:xfrm>
            <a:off x="4504143" y="1173479"/>
            <a:ext cx="4327353" cy="1859281"/>
          </a:xfrm>
          <a:prstGeom prst="rect">
            <a:avLst/>
          </a:prstGeom>
        </p:spPr>
      </p:pic>
    </p:spTree>
    <p:extLst>
      <p:ext uri="{BB962C8B-B14F-4D97-AF65-F5344CB8AC3E}">
        <p14:creationId xmlns:p14="http://schemas.microsoft.com/office/powerpoint/2010/main" val="31526169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Index tensor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5" name="Picture 4"/>
          <p:cNvPicPr>
            <a:picLocks noChangeAspect="1"/>
          </p:cNvPicPr>
          <p:nvPr/>
        </p:nvPicPr>
        <p:blipFill>
          <a:blip r:embed="rId2"/>
          <a:stretch>
            <a:fillRect/>
          </a:stretch>
        </p:blipFill>
        <p:spPr>
          <a:xfrm>
            <a:off x="402075" y="676656"/>
            <a:ext cx="4099651" cy="4166354"/>
          </a:xfrm>
          <a:prstGeom prst="rect">
            <a:avLst/>
          </a:prstGeom>
        </p:spPr>
      </p:pic>
      <p:pic>
        <p:nvPicPr>
          <p:cNvPr id="6" name="Picture 5"/>
          <p:cNvPicPr>
            <a:picLocks noChangeAspect="1"/>
          </p:cNvPicPr>
          <p:nvPr/>
        </p:nvPicPr>
        <p:blipFill>
          <a:blip r:embed="rId3"/>
          <a:stretch>
            <a:fillRect/>
          </a:stretch>
        </p:blipFill>
        <p:spPr>
          <a:xfrm>
            <a:off x="4630653" y="676656"/>
            <a:ext cx="4273734" cy="4166354"/>
          </a:xfrm>
          <a:prstGeom prst="rect">
            <a:avLst/>
          </a:prstGeom>
        </p:spPr>
      </p:pic>
    </p:spTree>
    <p:extLst>
      <p:ext uri="{BB962C8B-B14F-4D97-AF65-F5344CB8AC3E}">
        <p14:creationId xmlns:p14="http://schemas.microsoft.com/office/powerpoint/2010/main" val="31580426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Thay</a:t>
            </a:r>
            <a:r>
              <a:rPr lang="en-US" dirty="0" smtClean="0"/>
              <a:t> </a:t>
            </a:r>
            <a:r>
              <a:rPr lang="en-US" dirty="0" err="1" smtClean="0"/>
              <a:t>đổi</a:t>
            </a:r>
            <a:r>
              <a:rPr lang="en-US" dirty="0" smtClean="0"/>
              <a:t> </a:t>
            </a:r>
            <a:r>
              <a:rPr lang="en-US" dirty="0" err="1" smtClean="0"/>
              <a:t>kích</a:t>
            </a:r>
            <a:r>
              <a:rPr lang="en-US" dirty="0" smtClean="0"/>
              <a:t> </a:t>
            </a:r>
            <a:r>
              <a:rPr lang="en-US" dirty="0" err="1" smtClean="0"/>
              <a:t>thước</a:t>
            </a:r>
            <a:r>
              <a:rPr lang="en-US" dirty="0" smtClean="0"/>
              <a:t> tensor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5" name="Picture 4"/>
          <p:cNvPicPr>
            <a:picLocks noChangeAspect="1"/>
          </p:cNvPicPr>
          <p:nvPr/>
        </p:nvPicPr>
        <p:blipFill>
          <a:blip r:embed="rId2"/>
          <a:stretch>
            <a:fillRect/>
          </a:stretch>
        </p:blipFill>
        <p:spPr>
          <a:xfrm>
            <a:off x="2463698" y="689191"/>
            <a:ext cx="4214996" cy="4019073"/>
          </a:xfrm>
          <a:prstGeom prst="rect">
            <a:avLst/>
          </a:prstGeom>
        </p:spPr>
      </p:pic>
    </p:spTree>
    <p:extLst>
      <p:ext uri="{BB962C8B-B14F-4D97-AF65-F5344CB8AC3E}">
        <p14:creationId xmlns:p14="http://schemas.microsoft.com/office/powerpoint/2010/main" val="38315623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với</a:t>
            </a:r>
            <a:r>
              <a:rPr lang="en-US" dirty="0" smtClean="0"/>
              <a:t> tensor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510209" y="676655"/>
            <a:ext cx="4607375" cy="4100621"/>
          </a:xfrm>
          <a:prstGeom prst="rect">
            <a:avLst/>
          </a:prstGeom>
        </p:spPr>
      </p:pic>
      <p:pic>
        <p:nvPicPr>
          <p:cNvPr id="6" name="Picture 5"/>
          <p:cNvPicPr>
            <a:picLocks noChangeAspect="1"/>
          </p:cNvPicPr>
          <p:nvPr/>
        </p:nvPicPr>
        <p:blipFill>
          <a:blip r:embed="rId3"/>
          <a:stretch>
            <a:fillRect/>
          </a:stretch>
        </p:blipFill>
        <p:spPr>
          <a:xfrm>
            <a:off x="5362933" y="672810"/>
            <a:ext cx="3109517" cy="4099263"/>
          </a:xfrm>
          <a:prstGeom prst="rect">
            <a:avLst/>
          </a:prstGeom>
        </p:spPr>
      </p:pic>
    </p:spTree>
    <p:extLst>
      <p:ext uri="{BB962C8B-B14F-4D97-AF65-F5344CB8AC3E}">
        <p14:creationId xmlns:p14="http://schemas.microsoft.com/office/powerpoint/2010/main" val="19614546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Biến</a:t>
            </a:r>
            <a:r>
              <a:rPr lang="en-US" dirty="0" smtClean="0"/>
              <a:t> (variable)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2075646" y="696426"/>
            <a:ext cx="4991100" cy="4075647"/>
          </a:xfrm>
          <a:prstGeom prst="rect">
            <a:avLst/>
          </a:prstGeom>
        </p:spPr>
      </p:pic>
    </p:spTree>
    <p:extLst>
      <p:ext uri="{BB962C8B-B14F-4D97-AF65-F5344CB8AC3E}">
        <p14:creationId xmlns:p14="http://schemas.microsoft.com/office/powerpoint/2010/main" val="41583628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a:blip r:embed="rId3"/>
          <a:stretch>
            <a:fillRect/>
          </a:stretch>
        </p:blipFill>
        <p:spPr>
          <a:xfrm>
            <a:off x="2049452" y="683549"/>
            <a:ext cx="5043488" cy="3960908"/>
          </a:xfrm>
          <a:prstGeom prst="rect">
            <a:avLst/>
          </a:prstGeom>
        </p:spPr>
      </p:pic>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61924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5" name="Picture 4"/>
          <p:cNvPicPr>
            <a:picLocks noChangeAspect="1"/>
          </p:cNvPicPr>
          <p:nvPr/>
        </p:nvPicPr>
        <p:blipFill>
          <a:blip r:embed="rId2"/>
          <a:stretch>
            <a:fillRect/>
          </a:stretch>
        </p:blipFill>
        <p:spPr>
          <a:xfrm>
            <a:off x="1420802" y="676656"/>
            <a:ext cx="6300788" cy="4036318"/>
          </a:xfrm>
          <a:prstGeom prst="rect">
            <a:avLst/>
          </a:prstGeom>
        </p:spPr>
      </p:pic>
    </p:spTree>
    <p:extLst>
      <p:ext uri="{BB962C8B-B14F-4D97-AF65-F5344CB8AC3E}">
        <p14:creationId xmlns:p14="http://schemas.microsoft.com/office/powerpoint/2010/main" val="39420010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 regression </a:t>
            </a:r>
            <a:r>
              <a:rPr lang="en-US" dirty="0" err="1" smtClean="0"/>
              <a:t>với</a:t>
            </a:r>
            <a:r>
              <a:rPr lang="en-US" dirty="0" smtClean="0"/>
              <a:t> </a:t>
            </a:r>
            <a:r>
              <a:rPr lang="en-US" dirty="0" err="1" smtClean="0"/>
              <a:t>tensorflow</a:t>
            </a:r>
            <a:r>
              <a:rPr lang="en-US" dirty="0" smtClean="0"/>
              <a:t> grad</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21040792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3961653358"/>
              </p:ext>
            </p:extLst>
          </p:nvPr>
        </p:nvGraphicFramePr>
        <p:xfrm>
          <a:off x="574159" y="730646"/>
          <a:ext cx="7634176" cy="440740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3</a:t>
                      </a:r>
                      <a:endParaRPr sz="1000" b="1"/>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tích</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chập</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(Convolutional Neural Network - CNN)</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Convolution</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Padding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stride</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Pooling</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LeNet</a:t>
                      </a:r>
                      <a:endParaRPr lang="en-US" sz="1000" b="0" i="0" u="none" strike="noStrike" cap="none" dirty="0" smtClean="0">
                        <a:solidFill>
                          <a:schemeClr val="tx1"/>
                        </a:solidFill>
                        <a:effectLst/>
                        <a:latin typeface="+mn-lt"/>
                        <a:ea typeface="+mn-ea"/>
                        <a:cs typeface="+mn-cs"/>
                        <a:sym typeface="Arial"/>
                      </a:endParaRPr>
                    </a:p>
                    <a:p>
                      <a:pPr rtl="0"/>
                      <a:r>
                        <a:rPr lang="en-US" sz="1000" b="1" i="0" u="none" strike="noStrike" cap="none" dirty="0" err="1" smtClean="0">
                          <a:solidFill>
                            <a:schemeClr val="tx1"/>
                          </a:solidFill>
                          <a:effectLst/>
                          <a:latin typeface="+mn-lt"/>
                          <a:ea typeface="+mn-ea"/>
                          <a:cs typeface="+mn-cs"/>
                          <a:sym typeface="Arial"/>
                        </a:rPr>
                        <a:t>Một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số</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kỹ</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thuật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cải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tiến</a:t>
                      </a:r>
                      <a:r>
                        <a:rPr lang="en-US" sz="1000" b="1" i="0" u="none" strike="noStrike" cap="none" dirty="0" smtClean="0">
                          <a:solidFill>
                            <a:schemeClr val="tx1"/>
                          </a:solidFill>
                          <a:effectLst/>
                          <a:latin typeface="+mn-lt"/>
                          <a:ea typeface="+mn-ea"/>
                          <a:cs typeface="+mn-cs"/>
                          <a:sym typeface="Arial"/>
                        </a:rPr>
                        <a:t> CNN:</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BatchNorm</a:t>
                      </a:r>
                      <a:r>
                        <a:rPr lang="en-US" sz="1000" b="0" i="0" u="none" strike="noStrike" cap="none" dirty="0" smtClean="0">
                          <a:solidFill>
                            <a:schemeClr val="tx1"/>
                          </a:solidFill>
                          <a:effectLst/>
                          <a:latin typeface="+mn-lt"/>
                          <a:ea typeface="+mn-ea"/>
                          <a:cs typeface="+mn-cs"/>
                          <a:sym typeface="Arial"/>
                        </a:rPr>
                        <a:t>/</a:t>
                      </a:r>
                      <a:r>
                        <a:rPr lang="en-US" sz="1000" b="0" i="0" u="none" strike="noStrike" cap="none" dirty="0" err="1" smtClean="0">
                          <a:solidFill>
                            <a:schemeClr val="tx1"/>
                          </a:solidFill>
                          <a:effectLst/>
                          <a:latin typeface="+mn-lt"/>
                          <a:ea typeface="+mn-ea"/>
                          <a:cs typeface="+mn-cs"/>
                          <a:sym typeface="Arial"/>
                        </a:rPr>
                        <a:t>LayerNorm</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Dropout</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Augmentation</a:t>
                      </a:r>
                    </a:p>
                    <a:p>
                      <a:pPr marL="0" indent="0" rtl="0" fontAlgn="base">
                        <a:buFont typeface="Arial" panose="020B0604020202020204" pitchFamily="34" charset="0"/>
                        <a:buNone/>
                      </a:pPr>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kiến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trúc</a:t>
                      </a:r>
                      <a:r>
                        <a:rPr lang="en-US" sz="1000" b="1" i="0" u="none" strike="noStrike" cap="none" dirty="0" smtClean="0">
                          <a:solidFill>
                            <a:schemeClr val="tx1"/>
                          </a:solidFill>
                          <a:effectLst/>
                          <a:latin typeface="+mn-lt"/>
                          <a:ea typeface="+mn-ea"/>
                          <a:cs typeface="+mn-cs"/>
                          <a:sym typeface="Arial"/>
                        </a:rPr>
                        <a:t> CNN </a:t>
                      </a:r>
                      <a:r>
                        <a:rPr lang="en-US" sz="1000" b="1" i="0" u="none" strike="noStrike" cap="none" dirty="0" err="1" smtClean="0">
                          <a:solidFill>
                            <a:schemeClr val="tx1"/>
                          </a:solidFill>
                          <a:effectLst/>
                          <a:latin typeface="+mn-lt"/>
                          <a:ea typeface="+mn-ea"/>
                          <a:cs typeface="+mn-cs"/>
                          <a:sym typeface="Arial"/>
                        </a:rPr>
                        <a:t>hiện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đại</a:t>
                      </a:r>
                      <a:r>
                        <a:rPr lang="en-US" sz="1000" b="1" i="0" u="none" strike="noStrike" cap="none" dirty="0" smtClean="0">
                          <a:solidFill>
                            <a:schemeClr val="tx1"/>
                          </a:solidFill>
                          <a:effectLst/>
                          <a:latin typeface="+mn-lt"/>
                          <a:ea typeface="+mn-ea"/>
                          <a:cs typeface="+mn-cs"/>
                          <a:sym typeface="Arial"/>
                        </a:rPr>
                        <a:t>:</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Alex-Net</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GoogleNet</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VGG</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Dense-Net</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Res-Net</a:t>
                      </a:r>
                    </a:p>
                  </a:txBody>
                  <a:tcPr marL="27425" marR="27425" marT="27425" marB="27425" anchor="ctr"/>
                </a:tc>
                <a:tc>
                  <a:txBody>
                    <a:bodyPr/>
                    <a:lstStyle/>
                    <a:p>
                      <a:pPr rtl="0"/>
                      <a:r>
                        <a:rPr lang="vi-VN" sz="1000" b="0" i="0" u="none" strike="noStrike" cap="none" dirty="0" smtClean="0">
                          <a:solidFill>
                            <a:schemeClr val="tx1"/>
                          </a:solidFill>
                          <a:effectLst/>
                          <a:latin typeface="+mn-lt"/>
                          <a:ea typeface="+mn-ea"/>
                          <a:cs typeface="+mn-cs"/>
                          <a:sym typeface="Arial"/>
                        </a:rPr>
                        <a:t>Thực hiện lại các bài tập trước với CNN:</a:t>
                      </a:r>
                      <a:endParaRPr lang="vi-VN" sz="1000" b="0" dirty="0" smtClean="0">
                        <a:effectLst/>
                      </a:endParaRPr>
                    </a:p>
                    <a:p>
                      <a:pPr rtl="0"/>
                      <a:r>
                        <a:rPr lang="vi-VN" sz="1000" b="0" i="0" u="none" strike="noStrike" cap="none" dirty="0" smtClean="0">
                          <a:solidFill>
                            <a:schemeClr val="tx1"/>
                          </a:solidFill>
                          <a:effectLst/>
                          <a:latin typeface="+mn-lt"/>
                          <a:ea typeface="+mn-ea"/>
                          <a:cs typeface="+mn-cs"/>
                          <a:sym typeface="Arial"/>
                        </a:rPr>
                        <a:t>- DEMO: Nhận dạng chữ số MNIST</a:t>
                      </a:r>
                      <a:endParaRPr lang="vi-VN" sz="1000" b="0" dirty="0" smtClean="0">
                        <a:effectLst/>
                      </a:endParaRPr>
                    </a:p>
                    <a:p>
                      <a:pPr marL="171450" indent="-171450" rtl="0">
                        <a:buFontTx/>
                        <a:buChar char="-"/>
                      </a:pPr>
                      <a:r>
                        <a:rPr lang="vi-VN" sz="1000" b="0" i="0" u="none" strike="noStrike" cap="none" dirty="0" smtClean="0">
                          <a:solidFill>
                            <a:schemeClr val="tx1"/>
                          </a:solidFill>
                          <a:effectLst/>
                          <a:latin typeface="+mn-lt"/>
                          <a:ea typeface="+mn-ea"/>
                          <a:cs typeface="+mn-cs"/>
                          <a:sym typeface="Arial"/>
                        </a:rPr>
                        <a:t>Nhận dạng Fashion MNIST</a:t>
                      </a:r>
                      <a:endParaRPr lang="en-US" sz="1000" b="0" i="0" u="none" strike="noStrike" cap="none" dirty="0" smtClean="0">
                        <a:solidFill>
                          <a:schemeClr val="tx1"/>
                        </a:solidFill>
                        <a:effectLst/>
                        <a:latin typeface="+mn-lt"/>
                        <a:ea typeface="+mn-ea"/>
                        <a:cs typeface="+mn-cs"/>
                        <a:sym typeface="Arial"/>
                      </a:endParaRPr>
                    </a:p>
                    <a:p>
                      <a:pPr marL="171450" indent="-171450" rtl="0">
                        <a:buFontTx/>
                        <a:buChar char="-"/>
                      </a:pP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dạng</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vật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thể</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trong</a:t>
                      </a:r>
                      <a:r>
                        <a:rPr lang="en-US" sz="1000" b="0" i="0" u="none" strike="noStrike" cap="none" baseline="0" dirty="0" smtClean="0">
                          <a:solidFill>
                            <a:schemeClr val="tx1"/>
                          </a:solidFill>
                          <a:effectLst/>
                          <a:latin typeface="+mn-lt"/>
                          <a:ea typeface="+mn-ea"/>
                          <a:cs typeface="+mn-cs"/>
                          <a:sym typeface="Arial"/>
                        </a:rPr>
                        <a:t> CIFAR100</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4</a:t>
                      </a:r>
                      <a:endParaRPr sz="1000" b="1" dirty="0"/>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hồi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quy</a:t>
                      </a:r>
                      <a:r>
                        <a:rPr lang="en-US" sz="1000" b="1" i="0" u="none" strike="noStrike" cap="none" dirty="0" smtClean="0">
                          <a:solidFill>
                            <a:schemeClr val="tx1"/>
                          </a:solidFill>
                          <a:effectLst/>
                          <a:latin typeface="+mn-lt"/>
                          <a:ea typeface="+mn-ea"/>
                          <a:cs typeface="+mn-cs"/>
                          <a:sym typeface="Arial"/>
                        </a:rPr>
                        <a:t> (Recurrent Neural Network)</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dirty="0" smtClean="0">
                          <a:solidFill>
                            <a:schemeClr val="tx1"/>
                          </a:solidFill>
                          <a:effectLst/>
                          <a:latin typeface="+mn-lt"/>
                          <a:ea typeface="+mn-ea"/>
                          <a:cs typeface="+mn-cs"/>
                          <a:sym typeface="Arial"/>
                        </a:rPr>
                        <a:t>RNN</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Thuật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toán</a:t>
                      </a:r>
                      <a:r>
                        <a:rPr lang="en-US" sz="1000" b="0" i="0" u="none" strike="noStrike" cap="none" baseline="0" dirty="0" smtClean="0">
                          <a:solidFill>
                            <a:schemeClr val="tx1"/>
                          </a:solidFill>
                          <a:effectLst/>
                          <a:latin typeface="+mn-lt"/>
                          <a:ea typeface="+mn-ea"/>
                          <a:cs typeface="+mn-cs"/>
                          <a:sym typeface="Arial"/>
                        </a:rPr>
                        <a:t> back </a:t>
                      </a:r>
                      <a:r>
                        <a:rPr lang="en-US" sz="1000" b="0" i="0" u="none" strike="noStrike" cap="none" baseline="0" dirty="0" err="1" smtClean="0">
                          <a:solidFill>
                            <a:schemeClr val="tx1"/>
                          </a:solidFill>
                          <a:effectLst/>
                          <a:latin typeface="+mn-lt"/>
                          <a:ea typeface="+mn-ea"/>
                          <a:cs typeface="+mn-cs"/>
                          <a:sym typeface="Arial"/>
                        </a:rPr>
                        <a:t>probagation</a:t>
                      </a:r>
                      <a:r>
                        <a:rPr lang="en-US" sz="1000" b="0" i="0" u="none" strike="noStrike" cap="none" baseline="0" dirty="0" smtClean="0">
                          <a:solidFill>
                            <a:schemeClr val="tx1"/>
                          </a:solidFill>
                          <a:effectLst/>
                          <a:latin typeface="+mn-lt"/>
                          <a:ea typeface="+mn-ea"/>
                          <a:cs typeface="+mn-cs"/>
                          <a:sym typeface="Arial"/>
                        </a:rPr>
                        <a:t> through time</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dirty="0" smtClean="0">
                          <a:solidFill>
                            <a:schemeClr val="tx1"/>
                          </a:solidFill>
                          <a:effectLst/>
                          <a:latin typeface="+mn-lt"/>
                          <a:ea typeface="+mn-ea"/>
                          <a:cs typeface="+mn-cs"/>
                          <a:sym typeface="Arial"/>
                        </a:rPr>
                        <a:t>LSTM, GRU</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GRU</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trên</a:t>
                      </a:r>
                      <a:r>
                        <a:rPr lang="en-GB" sz="1000" dirty="0"/>
                        <a:t> time series </a:t>
                      </a:r>
                      <a:r>
                        <a:rPr lang="en-GB" sz="1000" dirty="0" smtClean="0"/>
                        <a:t>data</a:t>
                      </a:r>
                      <a:endParaRPr sz="1000" dirty="0"/>
                    </a:p>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với</a:t>
                      </a:r>
                      <a:r>
                        <a:rPr lang="en-GB" sz="1000" dirty="0"/>
                        <a:t> </a:t>
                      </a:r>
                      <a:r>
                        <a:rPr lang="en-GB" sz="1000" dirty="0" err="1"/>
                        <a:t>dữ</a:t>
                      </a:r>
                      <a:r>
                        <a:rPr lang="en-GB" sz="1000" dirty="0"/>
                        <a:t> </a:t>
                      </a:r>
                      <a:r>
                        <a:rPr lang="en-GB" sz="1000" dirty="0" err="1"/>
                        <a:t>liệu</a:t>
                      </a:r>
                      <a:r>
                        <a:rPr lang="en-GB" sz="1000" dirty="0"/>
                        <a:t> </a:t>
                      </a:r>
                      <a:r>
                        <a:rPr lang="en-GB" sz="1000" dirty="0" err="1"/>
                        <a:t>chuỗi</a:t>
                      </a:r>
                      <a:r>
                        <a:rPr lang="en-GB" sz="1000" dirty="0"/>
                        <a:t> </a:t>
                      </a:r>
                      <a:r>
                        <a:rPr lang="en-GB" sz="1000" dirty="0" err="1"/>
                        <a:t>thời</a:t>
                      </a:r>
                      <a:r>
                        <a:rPr lang="en-GB" sz="1000" dirty="0"/>
                        <a:t> </a:t>
                      </a:r>
                      <a:r>
                        <a:rPr lang="en-GB" sz="1000" dirty="0" err="1"/>
                        <a:t>gian</a:t>
                      </a:r>
                      <a:r>
                        <a:rPr lang="en-GB" sz="1000" dirty="0"/>
                        <a:t>, </a:t>
                      </a:r>
                      <a:r>
                        <a:rPr lang="en-GB" sz="1000" dirty="0" err="1"/>
                        <a:t>dự</a:t>
                      </a:r>
                      <a:r>
                        <a:rPr lang="en-GB" sz="1000" dirty="0"/>
                        <a:t> </a:t>
                      </a:r>
                      <a:r>
                        <a:rPr lang="en-GB" sz="1000" dirty="0" err="1"/>
                        <a:t>đoán</a:t>
                      </a:r>
                      <a:r>
                        <a:rPr lang="en-GB" sz="1000" dirty="0"/>
                        <a:t> </a:t>
                      </a:r>
                      <a:r>
                        <a:rPr lang="en-GB" sz="1000" dirty="0" err="1"/>
                        <a:t>dữ</a:t>
                      </a:r>
                      <a:r>
                        <a:rPr lang="en-GB" sz="1000" dirty="0"/>
                        <a:t> </a:t>
                      </a:r>
                      <a:r>
                        <a:rPr lang="en-GB" sz="1000" dirty="0" err="1"/>
                        <a:t>liệu</a:t>
                      </a:r>
                      <a:r>
                        <a:rPr lang="en-GB" sz="1000" dirty="0"/>
                        <a:t> </a:t>
                      </a:r>
                      <a:r>
                        <a:rPr lang="en-GB" sz="1000" dirty="0" err="1"/>
                        <a:t>chứng</a:t>
                      </a:r>
                      <a:r>
                        <a:rPr lang="en-GB" sz="1000" dirty="0"/>
                        <a:t> </a:t>
                      </a:r>
                      <a:r>
                        <a:rPr lang="en-GB" sz="1000" dirty="0" err="1"/>
                        <a:t>khoán</a:t>
                      </a:r>
                      <a:endParaRPr sz="1000" dirty="0"/>
                    </a:p>
                    <a:p>
                      <a:pPr marL="137160" lvl="0" indent="-137160" algn="l" rtl="0">
                        <a:lnSpc>
                          <a:spcPct val="115000"/>
                        </a:lnSpc>
                        <a:spcBef>
                          <a:spcPts val="0"/>
                        </a:spcBef>
                        <a:spcAft>
                          <a:spcPts val="0"/>
                        </a:spcAft>
                        <a:buNone/>
                      </a:pPr>
                      <a:endParaRPr sz="1000" dirty="0"/>
                    </a:p>
                  </a:txBody>
                  <a:tcPr marL="27425" marR="27425" marT="27425" marB="27425" anchor="ct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5</a:t>
                      </a:r>
                      <a:endParaRPr sz="1000" b="1" dirty="0"/>
                    </a:p>
                  </a:txBody>
                  <a:tcPr marL="27425" marR="27425" marT="27425" marB="27425" anchor="ctr">
                    <a:lnB w="12700" cap="flat" cmpd="sng">
                      <a:solidFill>
                        <a:srgbClr val="000000"/>
                      </a:solidFill>
                      <a:prstDash val="solid"/>
                      <a:round/>
                      <a:headEnd type="none" w="sm" len="sm"/>
                      <a:tailEnd type="none" w="sm" len="sm"/>
                    </a:lnB>
                  </a:tcPr>
                </a:tc>
                <a:tc>
                  <a:txBody>
                    <a:bodyPr/>
                    <a:lstStyle/>
                    <a:p>
                      <a:pPr rtl="0"/>
                      <a:r>
                        <a:rPr lang="vi-VN" sz="1000" b="1" i="0" u="none" strike="noStrike" cap="none" dirty="0" smtClean="0">
                          <a:solidFill>
                            <a:schemeClr val="tx1"/>
                          </a:solidFill>
                          <a:effectLst/>
                          <a:latin typeface="+mn-lt"/>
                          <a:ea typeface="+mn-ea"/>
                          <a:cs typeface="+mn-cs"/>
                          <a:sym typeface="Arial"/>
                        </a:rPr>
                        <a:t>Cơ chế Attention</a:t>
                      </a:r>
                      <a:endParaRPr lang="vi-VN"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seq2seq </a:t>
                      </a:r>
                      <a:r>
                        <a:rPr lang="en-US" sz="1000" b="0" i="0" u="none" strike="noStrike" cap="none" baseline="0" dirty="0" err="1" smtClean="0">
                          <a:solidFill>
                            <a:schemeClr val="tx1"/>
                          </a:solidFill>
                          <a:effectLst/>
                          <a:latin typeface="+mn-lt"/>
                          <a:ea typeface="+mn-ea"/>
                          <a:cs typeface="+mn-cs"/>
                          <a:sym typeface="Arial"/>
                        </a:rPr>
                        <a:t>kết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hợp</a:t>
                      </a:r>
                      <a:r>
                        <a:rPr lang="en-US" sz="1000" b="0" i="0" u="none" strike="noStrike" cap="none" baseline="0" dirty="0" smtClean="0">
                          <a:solidFill>
                            <a:schemeClr val="tx1"/>
                          </a:solidFill>
                          <a:effectLst/>
                          <a:latin typeface="+mn-lt"/>
                          <a:ea typeface="+mn-ea"/>
                          <a:cs typeface="+mn-cs"/>
                          <a:sym typeface="Arial"/>
                        </a:rPr>
                        <a:t> attention</a:t>
                      </a:r>
                      <a:endParaRPr lang="vi-VN"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Transformer</a:t>
                      </a:r>
                      <a:endParaRPr lang="vi-VN" sz="1000" b="0" i="0" u="none" strike="noStrike" cap="none" dirty="0">
                        <a:solidFill>
                          <a:schemeClr val="tx1"/>
                        </a:solidFill>
                        <a:effectLst/>
                        <a:latin typeface="+mn-lt"/>
                        <a:ea typeface="+mn-ea"/>
                        <a:cs typeface="+mn-cs"/>
                        <a:sym typeface="Arial"/>
                      </a:endParaRPr>
                    </a:p>
                  </a:txBody>
                  <a:tcPr marL="45725" marR="45725" marT="45725" marB="45725" anchor="ctr">
                    <a:lnB w="12700" cap="flat" cmpd="sng">
                      <a:solidFill>
                        <a:srgbClr val="000000"/>
                      </a:solidFill>
                      <a:prstDash val="solid"/>
                      <a:round/>
                      <a:headEnd type="none" w="sm" len="sm"/>
                      <a:tailEnd type="none" w="sm" len="sm"/>
                    </a:lnB>
                  </a:tcPr>
                </a:tc>
                <a:tc>
                  <a:txBody>
                    <a:bodyPr/>
                    <a:lstStyle/>
                    <a:p>
                      <a:pPr rtl="0"/>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NLP:</a:t>
                      </a:r>
                      <a:endParaRPr lang="en-US" sz="1000" b="0" dirty="0" smtClean="0">
                        <a:effectLst/>
                      </a:endParaRPr>
                    </a:p>
                    <a:p>
                      <a:pPr marL="171450" indent="-171450" rtl="0">
                        <a:buFontTx/>
                        <a:buChar char="-"/>
                      </a:pPr>
                      <a:r>
                        <a:rPr lang="en-US" sz="1000" b="0" i="0" u="none" strike="noStrike" cap="none" dirty="0" smtClean="0">
                          <a:solidFill>
                            <a:schemeClr val="tx1"/>
                          </a:solidFill>
                          <a:effectLst/>
                          <a:latin typeface="+mn-lt"/>
                          <a:ea typeface="+mn-ea"/>
                          <a:cs typeface="+mn-cs"/>
                          <a:sym typeface="Arial"/>
                        </a:rPr>
                        <a:t>Machine translation </a:t>
                      </a:r>
                    </a:p>
                    <a:p>
                      <a:pPr marL="171450" indent="-171450" rtl="0">
                        <a:buFontTx/>
                        <a:buChar char="-"/>
                      </a:pPr>
                      <a:r>
                        <a:rPr lang="en-US" sz="1000" b="0" i="0" u="none" strike="noStrike" cap="none" baseline="0" dirty="0" smtClean="0">
                          <a:solidFill>
                            <a:schemeClr val="tx1"/>
                          </a:solidFill>
                          <a:effectLst/>
                          <a:latin typeface="+mn-lt"/>
                          <a:ea typeface="+mn-ea"/>
                          <a:cs typeface="+mn-cs"/>
                          <a:sym typeface="Arial"/>
                        </a:rPr>
                        <a:t>Sentiment classification</a:t>
                      </a:r>
                      <a:endParaRPr lang="en-US" sz="1000" b="0" dirty="0" smtClean="0">
                        <a:effectLst/>
                      </a:endParaRPr>
                    </a:p>
                    <a:p>
                      <a:r>
                        <a:rPr lang="en-US" sz="1000" dirty="0" smtClean="0"/>
                        <a:t/>
                      </a:r>
                      <a:br>
                        <a:rPr lang="en-US" sz="1000" dirty="0" smtClean="0"/>
                      </a:br>
                      <a:endParaRPr sz="1000" dirty="0"/>
                    </a:p>
                  </a:txBody>
                  <a:tcPr marL="45725" marR="45725" marT="45725" marB="45725" anchor="ct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372987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Keras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26686394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Xử lý dữ liệu</a:t>
            </a:r>
            <a:endParaRPr lang="en-US" dirty="0"/>
          </a:p>
        </p:txBody>
      </p:sp>
      <p:sp>
        <p:nvSpPr>
          <p:cNvPr id="3" name="Text Placeholder 2"/>
          <p:cNvSpPr>
            <a:spLocks noGrp="1"/>
          </p:cNvSpPr>
          <p:nvPr>
            <p:ph type="body" idx="1"/>
          </p:nvPr>
        </p:nvSpPr>
        <p:spPr>
          <a:xfrm>
            <a:off x="310896" y="936884"/>
            <a:ext cx="2991308" cy="928860"/>
          </a:xfrm>
        </p:spPr>
        <p:txBody>
          <a:bodyPr>
            <a:normAutofit/>
          </a:bodyPr>
          <a:lstStyle/>
          <a:p>
            <a:pPr marL="114300" indent="0">
              <a:buNone/>
            </a:pPr>
            <a:r>
              <a:rPr lang="vi-VN" sz="1400" dirty="0" smtClean="0">
                <a:solidFill>
                  <a:schemeClr val="tx1"/>
                </a:solidFill>
              </a:rPr>
              <a:t>Mở tệp dữ liệu nhà</a:t>
            </a:r>
          </a:p>
          <a:p>
            <a:pPr marL="114300" indent="0">
              <a:buNone/>
            </a:pPr>
            <a:r>
              <a:rPr lang="vi-VN" sz="1400" dirty="0" smtClean="0">
                <a:solidFill>
                  <a:schemeClr val="tx1"/>
                </a:solidFill>
              </a:rPr>
              <a:t>Đầu vào là 13 cột dữ liệu đầu tiên</a:t>
            </a:r>
          </a:p>
          <a:p>
            <a:pPr marL="114300" indent="0">
              <a:buNone/>
            </a:pPr>
            <a:r>
              <a:rPr lang="vi-VN" sz="1400" dirty="0" smtClean="0">
                <a:solidFill>
                  <a:schemeClr val="tx1"/>
                </a:solidFill>
              </a:rPr>
              <a:t>Đầu ra là cột cuối cùng</a:t>
            </a: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3302204" y="936884"/>
            <a:ext cx="5529292" cy="2922736"/>
          </a:xfrm>
          <a:prstGeom prst="rect">
            <a:avLst/>
          </a:prstGeom>
        </p:spPr>
      </p:pic>
    </p:spTree>
    <p:extLst>
      <p:ext uri="{BB962C8B-B14F-4D97-AF65-F5344CB8AC3E}">
        <p14:creationId xmlns:p14="http://schemas.microsoft.com/office/powerpoint/2010/main" val="20647156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Xây dựng mô hình</a:t>
            </a:r>
            <a:endParaRPr lang="en-US" dirty="0"/>
          </a:p>
        </p:txBody>
      </p:sp>
      <p:sp>
        <p:nvSpPr>
          <p:cNvPr id="3" name="Text Placeholder 2"/>
          <p:cNvSpPr>
            <a:spLocks noGrp="1"/>
          </p:cNvSpPr>
          <p:nvPr>
            <p:ph type="body" idx="1"/>
          </p:nvPr>
        </p:nvSpPr>
        <p:spPr>
          <a:xfrm>
            <a:off x="310896" y="676656"/>
            <a:ext cx="8520600" cy="2311093"/>
          </a:xfrm>
        </p:spPr>
        <p:txBody>
          <a:bodyPr/>
          <a:lstStyle/>
          <a:p>
            <a:r>
              <a:rPr lang="vi-VN" dirty="0" smtClean="0"/>
              <a:t>Khởi tạo mô hình với class Sequential của tensorflow</a:t>
            </a:r>
          </a:p>
          <a:p>
            <a:r>
              <a:rPr lang="vi-VN" dirty="0" smtClean="0"/>
              <a:t>Thêm lớp đầu tiên với 13 input ứng với 13 đặc trưng</a:t>
            </a:r>
          </a:p>
          <a:p>
            <a:r>
              <a:rPr lang="vi-VN" dirty="0" smtClean="0"/>
              <a:t>Thêm lớp đầu ra với 1 neuron</a:t>
            </a:r>
          </a:p>
          <a:p>
            <a:endParaRPr lang="vi-VN" dirty="0"/>
          </a:p>
          <a:p>
            <a:r>
              <a:rPr lang="vi-VN" dirty="0" smtClean="0"/>
              <a:t>Xây dựng mô hình, sử dụng hàm mất mát MSE, và thuật toán tối ưu adam </a:t>
            </a:r>
            <a:endParaRPr lang="en-US" dirty="0"/>
          </a:p>
        </p:txBody>
      </p:sp>
      <p:pic>
        <p:nvPicPr>
          <p:cNvPr id="6" name="Picture 5"/>
          <p:cNvPicPr>
            <a:picLocks noChangeAspect="1"/>
          </p:cNvPicPr>
          <p:nvPr/>
        </p:nvPicPr>
        <p:blipFill>
          <a:blip r:embed="rId2"/>
          <a:stretch>
            <a:fillRect/>
          </a:stretch>
        </p:blipFill>
        <p:spPr>
          <a:xfrm>
            <a:off x="1384275" y="2829646"/>
            <a:ext cx="7277100" cy="1695450"/>
          </a:xfrm>
          <a:prstGeom prst="rect">
            <a:avLst/>
          </a:prstGeom>
        </p:spPr>
      </p:pic>
    </p:spTree>
    <p:extLst>
      <p:ext uri="{BB962C8B-B14F-4D97-AF65-F5344CB8AC3E}">
        <p14:creationId xmlns:p14="http://schemas.microsoft.com/office/powerpoint/2010/main" val="31498440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Huấn luyện</a:t>
            </a:r>
            <a:r>
              <a:rPr lang="fr-FR" dirty="0" smtClean="0"/>
              <a:t> m</a:t>
            </a:r>
            <a:r>
              <a:rPr lang="vi-VN" dirty="0" smtClean="0"/>
              <a:t>ô hình</a:t>
            </a:r>
            <a:endParaRPr lang="en-US" dirty="0"/>
          </a:p>
        </p:txBody>
      </p:sp>
      <p:pic>
        <p:nvPicPr>
          <p:cNvPr id="4" name="Picture 3"/>
          <p:cNvPicPr>
            <a:picLocks noChangeAspect="1"/>
          </p:cNvPicPr>
          <p:nvPr/>
        </p:nvPicPr>
        <p:blipFill>
          <a:blip r:embed="rId2"/>
          <a:stretch>
            <a:fillRect/>
          </a:stretch>
        </p:blipFill>
        <p:spPr>
          <a:xfrm>
            <a:off x="2251782" y="1769310"/>
            <a:ext cx="4640336" cy="3098429"/>
          </a:xfrm>
          <a:prstGeom prst="rect">
            <a:avLst/>
          </a:prstGeom>
        </p:spPr>
      </p:pic>
      <p:sp>
        <p:nvSpPr>
          <p:cNvPr id="6" name="Text Placeholder 2"/>
          <p:cNvSpPr>
            <a:spLocks noGrp="1"/>
          </p:cNvSpPr>
          <p:nvPr>
            <p:ph type="body" idx="1"/>
          </p:nvPr>
        </p:nvSpPr>
        <p:spPr>
          <a:xfrm>
            <a:off x="311650" y="889307"/>
            <a:ext cx="8520600" cy="971391"/>
          </a:xfrm>
        </p:spPr>
        <p:txBody>
          <a:bodyPr>
            <a:normAutofit fontScale="85000" lnSpcReduction="10000"/>
          </a:bodyPr>
          <a:lstStyle/>
          <a:p>
            <a:pPr marL="114300" indent="0">
              <a:buNone/>
            </a:pPr>
            <a:r>
              <a:rPr lang="vi-VN" dirty="0" smtClean="0"/>
              <a:t>Sử dụng method fit của class model. Đầu ra là log của tập huấn luyện và tập validation (nếu có). </a:t>
            </a:r>
          </a:p>
          <a:p>
            <a:pPr marL="114300" indent="0">
              <a:buNone/>
            </a:pPr>
            <a:r>
              <a:rPr lang="vi-VN" dirty="0" smtClean="0"/>
              <a:t>Các trọng số của mô hình được cập nhật sau mỗi vòng (epoch)</a:t>
            </a:r>
          </a:p>
          <a:p>
            <a:pPr marL="114300" indent="0">
              <a:buNone/>
            </a:pPr>
            <a:r>
              <a:rPr lang="vi-VN" dirty="0" smtClean="0"/>
              <a:t>Hàm mất mát của tập huấn luyện giảm xuống sau mỗi epoch</a:t>
            </a:r>
            <a:endParaRPr lang="en-US" dirty="0"/>
          </a:p>
        </p:txBody>
      </p:sp>
    </p:spTree>
    <p:extLst>
      <p:ext uri="{BB962C8B-B14F-4D97-AF65-F5344CB8AC3E}">
        <p14:creationId xmlns:p14="http://schemas.microsoft.com/office/powerpoint/2010/main" val="33859420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Đánh giá mô hình</a:t>
            </a:r>
            <a:endParaRPr lang="en-US" dirty="0"/>
          </a:p>
        </p:txBody>
      </p:sp>
      <p:sp>
        <p:nvSpPr>
          <p:cNvPr id="3" name="Text Placeholder 2"/>
          <p:cNvSpPr>
            <a:spLocks noGrp="1"/>
          </p:cNvSpPr>
          <p:nvPr>
            <p:ph type="body" idx="1"/>
          </p:nvPr>
        </p:nvSpPr>
        <p:spPr>
          <a:xfrm>
            <a:off x="311650" y="1016898"/>
            <a:ext cx="8520600" cy="971391"/>
          </a:xfrm>
        </p:spPr>
        <p:txBody>
          <a:bodyPr/>
          <a:lstStyle/>
          <a:p>
            <a:pPr marL="114300" indent="0">
              <a:buNone/>
            </a:pPr>
            <a:r>
              <a:rPr lang="vi-VN" dirty="0" smtClean="0"/>
              <a:t>Sử dụng method evaluate của class model. Đầu ra là giá trị mất mát:</a:t>
            </a:r>
            <a:endParaRPr lang="en-US" dirty="0"/>
          </a:p>
        </p:txBody>
      </p:sp>
      <p:pic>
        <p:nvPicPr>
          <p:cNvPr id="5" name="Picture 4"/>
          <p:cNvPicPr>
            <a:picLocks noChangeAspect="1"/>
          </p:cNvPicPr>
          <p:nvPr/>
        </p:nvPicPr>
        <p:blipFill>
          <a:blip r:embed="rId2"/>
          <a:stretch>
            <a:fillRect/>
          </a:stretch>
        </p:blipFill>
        <p:spPr>
          <a:xfrm>
            <a:off x="2424062" y="1988289"/>
            <a:ext cx="4295775" cy="847725"/>
          </a:xfrm>
          <a:prstGeom prst="rect">
            <a:avLst/>
          </a:prstGeom>
        </p:spPr>
      </p:pic>
    </p:spTree>
    <p:extLst>
      <p:ext uri="{BB962C8B-B14F-4D97-AF65-F5344CB8AC3E}">
        <p14:creationId xmlns:p14="http://schemas.microsoft.com/office/powerpoint/2010/main" val="9634868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Predict</a:t>
            </a:r>
            <a:endParaRPr lang="en-US" dirty="0"/>
          </a:p>
        </p:txBody>
      </p:sp>
      <p:sp>
        <p:nvSpPr>
          <p:cNvPr id="3" name="Text Placeholder 2"/>
          <p:cNvSpPr>
            <a:spLocks noGrp="1"/>
          </p:cNvSpPr>
          <p:nvPr>
            <p:ph type="body" idx="1"/>
          </p:nvPr>
        </p:nvSpPr>
        <p:spPr>
          <a:xfrm>
            <a:off x="304270" y="928447"/>
            <a:ext cx="3393087" cy="1035186"/>
          </a:xfrm>
        </p:spPr>
        <p:txBody>
          <a:bodyPr>
            <a:normAutofit fontScale="92500" lnSpcReduction="10000"/>
          </a:bodyPr>
          <a:lstStyle/>
          <a:p>
            <a:r>
              <a:rPr lang="vi-VN" dirty="0" smtClean="0"/>
              <a:t>Sử dụng method predict, đầu ra là các dự đoán tương ứng của đầu vào:</a:t>
            </a:r>
            <a:endParaRPr lang="en-US" dirty="0"/>
          </a:p>
        </p:txBody>
      </p:sp>
      <p:pic>
        <p:nvPicPr>
          <p:cNvPr id="4" name="Picture 3"/>
          <p:cNvPicPr>
            <a:picLocks noChangeAspect="1"/>
          </p:cNvPicPr>
          <p:nvPr/>
        </p:nvPicPr>
        <p:blipFill>
          <a:blip r:embed="rId2"/>
          <a:stretch>
            <a:fillRect/>
          </a:stretch>
        </p:blipFill>
        <p:spPr>
          <a:xfrm>
            <a:off x="5016801" y="850942"/>
            <a:ext cx="2514600" cy="2724150"/>
          </a:xfrm>
          <a:prstGeom prst="rect">
            <a:avLst/>
          </a:prstGeom>
        </p:spPr>
      </p:pic>
    </p:spTree>
    <p:extLst>
      <p:ext uri="{BB962C8B-B14F-4D97-AF65-F5344CB8AC3E}">
        <p14:creationId xmlns:p14="http://schemas.microsoft.com/office/powerpoint/2010/main" val="40653865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 regression </a:t>
            </a:r>
            <a:r>
              <a:rPr lang="en-US" dirty="0" err="1" smtClean="0"/>
              <a:t>với</a:t>
            </a:r>
            <a:r>
              <a:rPr lang="en-US" dirty="0" smtClean="0"/>
              <a:t> </a:t>
            </a:r>
            <a:r>
              <a:rPr lang="en-US" dirty="0" err="1" smtClean="0"/>
              <a:t>tensorflow</a:t>
            </a:r>
            <a:r>
              <a:rPr lang="en-US" dirty="0" smtClean="0"/>
              <a:t> </a:t>
            </a:r>
            <a:r>
              <a:rPr lang="en-US" dirty="0" err="1" smtClean="0"/>
              <a:t>keras</a:t>
            </a:r>
            <a:endParaRPr lang="en-US" dirty="0"/>
          </a:p>
        </p:txBody>
      </p:sp>
      <p:sp>
        <p:nvSpPr>
          <p:cNvPr id="3" name="Text Placeholder 2"/>
          <p:cNvSpPr>
            <a:spLocks noGrp="1"/>
          </p:cNvSpPr>
          <p:nvPr>
            <p:ph type="body" idx="1"/>
          </p:nvPr>
        </p:nvSpPr>
        <p:spPr/>
        <p:txBody>
          <a:bodyPr/>
          <a:lstStyle/>
          <a:p>
            <a:r>
              <a:rPr lang="en-US" dirty="0" smtClean="0"/>
              <a:t>Code theory</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2605826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30734636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vi-VN" dirty="0" smtClean="0"/>
              <a:t>Deep learning là một phần trong Machine Learning</a:t>
            </a:r>
          </a:p>
          <a:p>
            <a:pPr marL="285750" indent="-285750">
              <a:spcAft>
                <a:spcPts val="1200"/>
              </a:spcAft>
            </a:pPr>
            <a:r>
              <a:rPr lang="vi-VN" dirty="0"/>
              <a:t>Deep learning là thuật toán được huấn luyện dự trên dữ liệu</a:t>
            </a:r>
          </a:p>
          <a:p>
            <a:pPr marL="285750" indent="-285750">
              <a:spcAft>
                <a:spcPts val="1200"/>
              </a:spcAft>
            </a:pPr>
            <a:r>
              <a:rPr lang="fr-FR" dirty="0" err="1" smtClean="0"/>
              <a:t>Pytorch</a:t>
            </a:r>
            <a:r>
              <a:rPr lang="fr-FR" dirty="0" smtClean="0"/>
              <a:t> and </a:t>
            </a:r>
            <a:r>
              <a:rPr lang="fr-FR" dirty="0" err="1" smtClean="0"/>
              <a:t>tensorflow</a:t>
            </a:r>
            <a:r>
              <a:rPr lang="fr-FR" dirty="0" smtClean="0"/>
              <a:t> </a:t>
            </a:r>
            <a:r>
              <a:rPr lang="vi-VN" dirty="0" smtClean="0"/>
              <a:t>là hai thư viện phổ biến nhất cho deep learning</a:t>
            </a:r>
            <a:endParaRPr lang="fr-FR" dirty="0" smtClean="0"/>
          </a:p>
          <a:p>
            <a:pPr marL="285750" indent="-285750">
              <a:spcAft>
                <a:spcPts val="1200"/>
              </a:spcAft>
            </a:pPr>
            <a:r>
              <a:rPr lang="vi-VN" dirty="0" smtClean="0"/>
              <a:t>Mô hình tuyến tính là dạng đơn giản nhất của mạng neuron</a:t>
            </a:r>
            <a:endParaRPr lang="en-US" dirty="0" smtClean="0"/>
          </a:p>
          <a:p>
            <a:pPr marL="285750" indent="-285750">
              <a:spcAft>
                <a:spcPts val="1200"/>
              </a:spcAft>
            </a:pPr>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endParaRPr lang="vi-VN" dirty="0" smtClean="0"/>
          </a:p>
          <a:p>
            <a:pPr marL="285750" indent="-285750">
              <a:spcAft>
                <a:spcPts val="1200"/>
              </a:spcAft>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vi-VN" dirty="0" smtClean="0"/>
              <a:t>bằng gradient descent</a:t>
            </a:r>
            <a:endParaRPr dirty="0"/>
          </a:p>
        </p:txBody>
      </p:sp>
    </p:spTree>
    <p:extLst>
      <p:ext uri="{BB962C8B-B14F-4D97-AF65-F5344CB8AC3E}">
        <p14:creationId xmlns:p14="http://schemas.microsoft.com/office/powerpoint/2010/main" val="7449637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Bài</a:t>
            </a:r>
            <a:r>
              <a:rPr lang="en-US" dirty="0" smtClean="0"/>
              <a:t> </a:t>
            </a:r>
            <a:r>
              <a:rPr lang="en-US" dirty="0" err="1" smtClean="0"/>
              <a:t>tập</a:t>
            </a:r>
            <a:endParaRPr lang="en-US" dirty="0"/>
          </a:p>
        </p:txBody>
      </p:sp>
      <p:sp>
        <p:nvSpPr>
          <p:cNvPr id="3" name="Text Placeholder 2"/>
          <p:cNvSpPr>
            <a:spLocks noGrp="1"/>
          </p:cNvSpPr>
          <p:nvPr>
            <p:ph type="body" idx="1"/>
          </p:nvPr>
        </p:nvSpPr>
        <p:spPr/>
        <p:txBody>
          <a:bodyPr/>
          <a:lstStyle/>
          <a:p>
            <a:r>
              <a:rPr lang="en-US" dirty="0" err="1" smtClean="0"/>
              <a:t>Dự</a:t>
            </a:r>
            <a:r>
              <a:rPr lang="en-US" dirty="0" smtClean="0"/>
              <a:t> </a:t>
            </a:r>
            <a:r>
              <a:rPr lang="en-US" dirty="0" err="1" smtClean="0"/>
              <a:t>đoán</a:t>
            </a:r>
            <a:r>
              <a:rPr lang="en-US" dirty="0" smtClean="0"/>
              <a:t> </a:t>
            </a:r>
            <a:r>
              <a:rPr lang="en-US" dirty="0" err="1" smtClean="0"/>
              <a:t>giá</a:t>
            </a:r>
            <a:r>
              <a:rPr lang="en-US" dirty="0" smtClean="0"/>
              <a:t> </a:t>
            </a:r>
            <a:r>
              <a:rPr lang="en-US" dirty="0" err="1" smtClean="0"/>
              <a:t>nhà</a:t>
            </a:r>
            <a:r>
              <a:rPr lang="en-US" dirty="0" smtClean="0"/>
              <a:t> </a:t>
            </a:r>
            <a:r>
              <a:rPr lang="en-US" dirty="0" err="1" smtClean="0"/>
              <a:t>bằng</a:t>
            </a:r>
            <a:r>
              <a:rPr lang="en-US" dirty="0" smtClean="0"/>
              <a:t> linear regression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1263553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3842545641"/>
              </p:ext>
            </p:extLst>
          </p:nvPr>
        </p:nvGraphicFramePr>
        <p:xfrm>
          <a:off x="1498663" y="1097133"/>
          <a:ext cx="6353250" cy="309526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546216">
                  <a:extLst>
                    <a:ext uri="{9D8B030D-6E8A-4147-A177-3AD203B41FA5}">
                      <a16:colId xmlns:a16="http://schemas.microsoft.com/office/drawing/2014/main" val="20001"/>
                    </a:ext>
                  </a:extLst>
                </a:gridCol>
                <a:gridCol w="2948609">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a:t>Tuan </a:t>
                      </a:r>
                      <a:r>
                        <a:rPr lang="en-GB" sz="1000" b="1" dirty="0" smtClean="0"/>
                        <a:t>6</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tcPr>
                </a:tc>
                <a:tc>
                  <a:txBody>
                    <a:bodyPr/>
                    <a:lstStyle/>
                    <a:p>
                      <a:pPr rtl="0"/>
                      <a:r>
                        <a:rPr lang="en-US" sz="1000" b="1" i="0" u="none" strike="noStrike" cap="none" dirty="0" err="1" smtClean="0">
                          <a:solidFill>
                            <a:schemeClr val="tx1"/>
                          </a:solidFill>
                          <a:effectLst/>
                          <a:latin typeface="+mn-lt"/>
                          <a:ea typeface="+mn-ea"/>
                          <a:cs typeface="+mn-cs"/>
                          <a:sym typeface="Arial"/>
                        </a:rPr>
                        <a:t>Dự</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án</a:t>
                      </a:r>
                      <a:r>
                        <a:rPr lang="en-US" sz="1000" b="1" i="0" u="none" strike="noStrike" cap="none" baseline="0" dirty="0" smtClean="0">
                          <a:solidFill>
                            <a:schemeClr val="tx1"/>
                          </a:solidFill>
                          <a:effectLst/>
                          <a:latin typeface="+mn-lt"/>
                          <a:ea typeface="+mn-ea"/>
                          <a:cs typeface="+mn-cs"/>
                          <a:sym typeface="Arial"/>
                        </a:rPr>
                        <a:t> </a:t>
                      </a:r>
                      <a:r>
                        <a:rPr lang="en-US" sz="1000" b="1" i="0" u="none" strike="noStrike" cap="none" baseline="0" dirty="0" err="1" smtClean="0">
                          <a:solidFill>
                            <a:schemeClr val="tx1"/>
                          </a:solidFill>
                          <a:effectLst/>
                          <a:latin typeface="+mn-lt"/>
                          <a:ea typeface="+mn-ea"/>
                          <a:cs typeface="+mn-cs"/>
                          <a:sym typeface="Arial"/>
                        </a:rPr>
                        <a:t>giữa</a:t>
                      </a:r>
                      <a:r>
                        <a:rPr lang="en-US" sz="1000" b="1" i="0" u="none" strike="noStrike" cap="none" baseline="0" dirty="0" smtClean="0">
                          <a:solidFill>
                            <a:schemeClr val="tx1"/>
                          </a:solidFill>
                          <a:effectLst/>
                          <a:latin typeface="+mn-lt"/>
                          <a:ea typeface="+mn-ea"/>
                          <a:cs typeface="+mn-cs"/>
                          <a:sym typeface="Arial"/>
                        </a:rPr>
                        <a:t> </a:t>
                      </a:r>
                      <a:r>
                        <a:rPr lang="en-US" sz="1000" b="1" i="0" u="none" strike="noStrike" cap="none" baseline="0" dirty="0" err="1" smtClean="0">
                          <a:solidFill>
                            <a:schemeClr val="tx1"/>
                          </a:solidFill>
                          <a:effectLst/>
                          <a:latin typeface="+mn-lt"/>
                          <a:ea typeface="+mn-ea"/>
                          <a:cs typeface="+mn-cs"/>
                          <a:sym typeface="Arial"/>
                        </a:rPr>
                        <a:t>kỳ</a:t>
                      </a:r>
                      <a:r>
                        <a:rPr lang="en-US" sz="1000" b="1" i="0" u="none" strike="noStrike" cap="none" baseline="0" dirty="0" smtClean="0">
                          <a:solidFill>
                            <a:schemeClr val="tx1"/>
                          </a:solidFill>
                          <a:effectLst/>
                          <a:latin typeface="+mn-lt"/>
                          <a:ea typeface="+mn-ea"/>
                          <a:cs typeface="+mn-cs"/>
                          <a:sym typeface="Arial"/>
                        </a:rPr>
                        <a:t>: </a:t>
                      </a:r>
                      <a:r>
                        <a:rPr lang="en-US" sz="1000" b="1" i="0" u="none" strike="noStrike" cap="none" baseline="0" dirty="0" err="1" smtClean="0">
                          <a:solidFill>
                            <a:schemeClr val="tx1"/>
                          </a:solidFill>
                          <a:effectLst/>
                          <a:latin typeface="+mn-lt"/>
                          <a:ea typeface="+mn-ea"/>
                          <a:cs typeface="+mn-cs"/>
                          <a:sym typeface="Arial"/>
                        </a:rPr>
                        <a:t>b</a:t>
                      </a:r>
                      <a:r>
                        <a:rPr lang="en-US" sz="1000" b="1" i="0" u="none" strike="noStrike" cap="none" dirty="0" err="1" smtClean="0">
                          <a:solidFill>
                            <a:schemeClr val="tx1"/>
                          </a:solidFill>
                          <a:effectLst/>
                          <a:latin typeface="+mn-lt"/>
                          <a:ea typeface="+mn-ea"/>
                          <a:cs typeface="+mn-cs"/>
                          <a:sym typeface="Arial"/>
                        </a:rPr>
                        <a:t>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nhận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dạng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viết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tay</a:t>
                      </a:r>
                      <a:r>
                        <a:rPr lang="en-US" sz="1000" b="1" i="0" u="none" strike="noStrike" cap="none" dirty="0" smtClean="0">
                          <a:solidFill>
                            <a:schemeClr val="tx1"/>
                          </a:solidFill>
                          <a:effectLst/>
                          <a:latin typeface="+mn-lt"/>
                          <a:ea typeface="+mn-ea"/>
                          <a:cs typeface="+mn-cs"/>
                          <a:sym typeface="Arial"/>
                        </a:rPr>
                        <a:t> - OCR</a:t>
                      </a:r>
                      <a:r>
                        <a:rPr lang="en-US" sz="1000" b="0" i="0" u="none" strike="noStrike" cap="none" dirty="0" smtClean="0">
                          <a:solidFill>
                            <a:schemeClr val="tx1"/>
                          </a:solidFill>
                          <a:effectLst/>
                          <a:latin typeface="+mn-lt"/>
                          <a:ea typeface="+mn-ea"/>
                          <a:cs typeface="+mn-cs"/>
                          <a:sym typeface="Arial"/>
                        </a:rPr>
                        <a:t> (Optical Character Recognition)</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Dùng</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p>
                    <a:p>
                      <a:pPr rtl="0" fontAlgn="base"/>
                      <a:r>
                        <a:rPr lang="en-US" sz="1000" b="0" i="0" u="none" strike="noStrike" cap="none" dirty="0" err="1" smtClean="0">
                          <a:solidFill>
                            <a:schemeClr val="tx1"/>
                          </a:solidFill>
                          <a:effectLst/>
                          <a:latin typeface="+mn-lt"/>
                          <a:ea typeface="+mn-ea"/>
                          <a:cs typeface="+mn-cs"/>
                          <a:sym typeface="Arial"/>
                        </a:rPr>
                        <a:t>Kết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hợp</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LSTM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tcPr>
                </a:tc>
                <a:tc>
                  <a:txBody>
                    <a:bodyPr/>
                    <a:lstStyle/>
                    <a:p>
                      <a:pPr marL="137160" lvl="0" indent="-13716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OCR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viết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tay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mẫu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tự</a:t>
                      </a:r>
                      <a:r>
                        <a:rPr lang="en-US" sz="1000" b="0" i="0" u="none" strike="noStrike" cap="none" dirty="0" smtClean="0">
                          <a:solidFill>
                            <a:schemeClr val="tx1"/>
                          </a:solidFill>
                          <a:effectLst/>
                          <a:latin typeface="+mn-lt"/>
                          <a:ea typeface="+mn-ea"/>
                          <a:cs typeface="+mn-cs"/>
                          <a:sym typeface="Arial"/>
                        </a:rPr>
                        <a:t> Latin</a:t>
                      </a:r>
                      <a:endParaRPr sz="1000" dirty="0"/>
                    </a:p>
                  </a:txBody>
                  <a:tcPr marL="27425" marR="27425" marT="27425" marB="27425"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extLst>
                  <a:ext uri="{0D108BD9-81ED-4DB2-BD59-A6C34878D82A}">
                    <a16:rowId xmlns:a16="http://schemas.microsoft.com/office/drawing/2014/main" val="1789990815"/>
                  </a:ext>
                </a:extLst>
              </a:tr>
              <a:tr h="0">
                <a:tc>
                  <a:txBody>
                    <a:bodyPr/>
                    <a:lstStyle/>
                    <a:p>
                      <a:pPr marL="0" lvl="0" indent="0" algn="ctr" rtl="0">
                        <a:lnSpc>
                          <a:spcPct val="115000"/>
                        </a:lnSpc>
                        <a:spcBef>
                          <a:spcPts val="0"/>
                        </a:spcBef>
                        <a:spcAft>
                          <a:spcPts val="0"/>
                        </a:spcAft>
                        <a:buNone/>
                      </a:pPr>
                      <a:r>
                        <a:rPr lang="en-GB" sz="1000" b="1" dirty="0" err="1" smtClean="0"/>
                        <a:t>Tuần</a:t>
                      </a:r>
                      <a:r>
                        <a:rPr lang="en-GB" sz="1000" b="1" dirty="0" smtClean="0"/>
                        <a:t> 7</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Font typeface="Arial" panose="020B0604020202020204" pitchFamily="34" charset="0"/>
                        <a:buNone/>
                      </a:pPr>
                      <a:r>
                        <a:rPr lang="en-GB" sz="1000" b="1" dirty="0" err="1" smtClean="0"/>
                        <a:t>Bài</a:t>
                      </a:r>
                      <a:r>
                        <a:rPr lang="en-GB" sz="1000" b="1" baseline="0" dirty="0" smtClean="0"/>
                        <a:t> </a:t>
                      </a:r>
                      <a:r>
                        <a:rPr lang="en-GB" sz="1000" b="1" baseline="0" dirty="0" err="1" smtClean="0"/>
                        <a:t>toán</a:t>
                      </a:r>
                      <a:r>
                        <a:rPr lang="en-GB" sz="1000" b="1" baseline="0" dirty="0" smtClean="0"/>
                        <a:t> </a:t>
                      </a:r>
                      <a:r>
                        <a:rPr lang="en-GB" sz="1000" b="1" baseline="0" dirty="0" err="1" smtClean="0"/>
                        <a:t>phân</a:t>
                      </a:r>
                      <a:r>
                        <a:rPr lang="en-GB" sz="1000" b="1" baseline="0" dirty="0" smtClean="0"/>
                        <a:t> </a:t>
                      </a:r>
                      <a:r>
                        <a:rPr lang="en-GB" sz="1000" b="1" baseline="0" dirty="0" err="1" smtClean="0"/>
                        <a:t>khúc</a:t>
                      </a:r>
                      <a:r>
                        <a:rPr lang="en-GB" sz="1000" b="1" baseline="0" dirty="0" smtClean="0"/>
                        <a:t> </a:t>
                      </a:r>
                      <a:r>
                        <a:rPr lang="en-GB" sz="1000" b="1" baseline="0" dirty="0" err="1" smtClean="0"/>
                        <a:t>ảnh</a:t>
                      </a:r>
                      <a:r>
                        <a:rPr lang="en-GB" sz="1000" b="1" baseline="0" dirty="0" smtClean="0"/>
                        <a:t> (s</a:t>
                      </a:r>
                      <a:r>
                        <a:rPr lang="en-GB" sz="1000" b="1" dirty="0" smtClean="0"/>
                        <a:t>egmentation)</a:t>
                      </a:r>
                      <a:endParaRPr sz="1000" b="1" dirty="0" smtClean="0"/>
                    </a:p>
                    <a:p>
                      <a:pPr marL="171450" lvl="0" indent="-171450" algn="l" rtl="0">
                        <a:lnSpc>
                          <a:spcPct val="115000"/>
                        </a:lnSpc>
                        <a:spcBef>
                          <a:spcPts val="0"/>
                        </a:spcBef>
                        <a:spcAft>
                          <a:spcPts val="0"/>
                        </a:spcAft>
                        <a:buFont typeface="Arial" panose="020B0604020202020204" pitchFamily="34" charset="0"/>
                        <a:buChar char="•"/>
                      </a:pPr>
                      <a:r>
                        <a:rPr lang="en-GB" sz="1000" dirty="0" smtClean="0"/>
                        <a:t>U-Net</a:t>
                      </a:r>
                    </a:p>
                    <a:p>
                      <a:pPr marL="171450" lvl="0" indent="-171450" algn="l" rtl="0">
                        <a:lnSpc>
                          <a:spcPct val="115000"/>
                        </a:lnSpc>
                        <a:spcBef>
                          <a:spcPts val="0"/>
                        </a:spcBef>
                        <a:spcAft>
                          <a:spcPts val="0"/>
                        </a:spcAft>
                        <a:buFont typeface="Arial" panose="020B0604020202020204" pitchFamily="34" charset="0"/>
                        <a:buChar char="•"/>
                      </a:pPr>
                      <a:r>
                        <a:rPr lang="en-GB" sz="1000" dirty="0" err="1" smtClean="0"/>
                        <a:t>Các</a:t>
                      </a:r>
                      <a:r>
                        <a:rPr lang="en-GB" sz="1000" baseline="0" dirty="0" smtClean="0"/>
                        <a:t> metric </a:t>
                      </a:r>
                      <a:r>
                        <a:rPr lang="en-GB" sz="1000" baseline="0" dirty="0" err="1" smtClean="0"/>
                        <a:t>liên</a:t>
                      </a:r>
                      <a:r>
                        <a:rPr lang="en-GB" sz="1000" baseline="0" dirty="0" smtClean="0"/>
                        <a:t> </a:t>
                      </a:r>
                      <a:r>
                        <a:rPr lang="en-GB" sz="1000" baseline="0" dirty="0" err="1" smtClean="0"/>
                        <a:t>quan</a:t>
                      </a:r>
                      <a:endParaRPr lang="en-GB" sz="1000" baseline="0" dirty="0" smtClean="0"/>
                    </a:p>
                    <a:p>
                      <a:pPr marL="171450" lvl="0" indent="-171450" algn="l" rtl="0">
                        <a:lnSpc>
                          <a:spcPct val="115000"/>
                        </a:lnSpc>
                        <a:spcBef>
                          <a:spcPts val="0"/>
                        </a:spcBef>
                        <a:spcAft>
                          <a:spcPts val="0"/>
                        </a:spcAft>
                        <a:buFont typeface="Arial" panose="020B0604020202020204" pitchFamily="34" charset="0"/>
                        <a:buChar char="•"/>
                      </a:pPr>
                      <a:r>
                        <a:rPr lang="en-GB" sz="1000" baseline="0" dirty="0" err="1" smtClean="0"/>
                        <a:t>Huấn</a:t>
                      </a:r>
                      <a:r>
                        <a:rPr lang="en-GB" sz="1000" baseline="0" dirty="0" smtClean="0"/>
                        <a:t> </a:t>
                      </a:r>
                      <a:r>
                        <a:rPr lang="en-GB" sz="1000" baseline="0" dirty="0" err="1" smtClean="0"/>
                        <a:t>luyện</a:t>
                      </a:r>
                      <a:r>
                        <a:rPr lang="en-GB" sz="1000" baseline="0" dirty="0" smtClean="0"/>
                        <a:t> </a:t>
                      </a:r>
                      <a:r>
                        <a:rPr lang="en-GB" sz="1000" baseline="0" dirty="0" err="1" smtClean="0"/>
                        <a:t>mô</a:t>
                      </a:r>
                      <a:r>
                        <a:rPr lang="en-GB" sz="1000" baseline="0" dirty="0" smtClean="0"/>
                        <a:t> </a:t>
                      </a:r>
                      <a:r>
                        <a:rPr lang="en-GB" sz="1000" baseline="0" dirty="0" err="1" smtClean="0"/>
                        <a:t>hình</a:t>
                      </a:r>
                      <a:r>
                        <a:rPr lang="en-GB" sz="1000" baseline="0" dirty="0" smtClean="0"/>
                        <a:t> </a:t>
                      </a:r>
                      <a:r>
                        <a:rPr lang="en-GB" sz="1000" baseline="0" dirty="0" err="1" smtClean="0"/>
                        <a:t>với</a:t>
                      </a:r>
                      <a:r>
                        <a:rPr lang="en-GB" sz="1000" baseline="0" dirty="0" smtClean="0"/>
                        <a:t> </a:t>
                      </a:r>
                      <a:r>
                        <a:rPr lang="en-GB" sz="1000" baseline="0" dirty="0" err="1" smtClean="0"/>
                        <a:t>Pytorch</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171450" indent="-171450" rtl="0">
                        <a:buFontTx/>
                        <a:buChar char="-"/>
                      </a:pP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segmentation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images) </a:t>
                      </a:r>
                      <a:r>
                        <a:rPr lang="en-US" sz="1000" b="0" i="0" u="none" strike="noStrike" cap="none" dirty="0" err="1" smtClean="0">
                          <a:solidFill>
                            <a:schemeClr val="tx1"/>
                          </a:solidFill>
                          <a:effectLst/>
                          <a:latin typeface="+mn-lt"/>
                          <a:ea typeface="+mn-ea"/>
                          <a:cs typeface="+mn-cs"/>
                          <a:sym typeface="Arial"/>
                        </a:rPr>
                        <a:t>hoặc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y </a:t>
                      </a:r>
                      <a:r>
                        <a:rPr lang="en-US" sz="1000" b="0" i="0" u="none" strike="noStrike" cap="none" dirty="0" err="1" smtClean="0">
                          <a:solidFill>
                            <a:schemeClr val="tx1"/>
                          </a:solidFill>
                          <a:effectLst/>
                          <a:latin typeface="+mn-lt"/>
                          <a:ea typeface="+mn-ea"/>
                          <a:cs typeface="+mn-cs"/>
                          <a:sym typeface="Arial"/>
                        </a:rPr>
                        <a:t>tế</a:t>
                      </a:r>
                      <a:endParaRPr lang="en-US" sz="1000" b="0" i="0" u="none" strike="noStrike" cap="none" dirty="0" smtClean="0">
                        <a:solidFill>
                          <a:schemeClr val="tx1"/>
                        </a:solidFill>
                        <a:effectLst/>
                        <a:latin typeface="+mn-lt"/>
                        <a:ea typeface="+mn-ea"/>
                        <a:cs typeface="+mn-cs"/>
                        <a:sym typeface="Arial"/>
                      </a:endParaRPr>
                    </a:p>
                    <a:p>
                      <a:pPr marL="171450" indent="-171450" rtl="0">
                        <a:buFontTx/>
                        <a:buChar char="-"/>
                      </a:pPr>
                      <a:r>
                        <a:rPr lang="en-US" sz="1000" b="0" i="0" u="none" strike="noStrike" cap="none" dirty="0" smtClean="0">
                          <a:solidFill>
                            <a:schemeClr val="tx1"/>
                          </a:solidFill>
                          <a:effectLst/>
                          <a:latin typeface="+mn-lt"/>
                          <a:ea typeface="+mn-ea"/>
                          <a:cs typeface="+mn-cs"/>
                          <a:sym typeface="Arial"/>
                        </a:rPr>
                        <a:t>Pedestrian segmentation</a:t>
                      </a:r>
                      <a:endParaRPr lang="en-US" sz="1000" b="0" dirty="0" smtClean="0">
                        <a:effectLst/>
                      </a:endParaRPr>
                    </a:p>
                    <a:p>
                      <a:r>
                        <a:rPr lang="en-US" sz="1000" dirty="0" smtClean="0"/>
                        <a:t/>
                      </a:r>
                      <a:br>
                        <a:rPr lang="en-US" sz="1000" dirty="0" smtClean="0"/>
                      </a:br>
                      <a:endParaRPr sz="1000" dirty="0"/>
                    </a:p>
                    <a:p>
                      <a:pPr marL="0" lvl="0" indent="0" algn="l" rtl="0">
                        <a:lnSpc>
                          <a:spcPct val="115000"/>
                        </a:lnSpc>
                        <a:spcBef>
                          <a:spcPts val="0"/>
                        </a:spcBef>
                        <a:spcAft>
                          <a:spcPts val="0"/>
                        </a:spcAft>
                        <a:buNone/>
                      </a:pP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8</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Object Detection </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khái</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niệm</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căn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bản</a:t>
                      </a:r>
                      <a:r>
                        <a:rPr lang="en-US" sz="1000" b="0" i="0" u="none" strike="noStrike" cap="none" baseline="0" dirty="0" smtClean="0">
                          <a:solidFill>
                            <a:schemeClr val="tx1"/>
                          </a:solidFill>
                          <a:effectLst/>
                          <a:latin typeface="+mn-lt"/>
                          <a:ea typeface="+mn-ea"/>
                          <a:cs typeface="+mn-cs"/>
                          <a:sym typeface="Arial"/>
                        </a:rPr>
                        <a:t> (a</a:t>
                      </a:r>
                      <a:r>
                        <a:rPr lang="en-US" sz="1000" b="0" i="0" u="none" strike="noStrike" cap="none" dirty="0" smtClean="0">
                          <a:solidFill>
                            <a:schemeClr val="tx1"/>
                          </a:solidFill>
                          <a:effectLst/>
                          <a:latin typeface="+mn-lt"/>
                          <a:ea typeface="+mn-ea"/>
                          <a:cs typeface="+mn-cs"/>
                          <a:sym typeface="Arial"/>
                        </a:rPr>
                        <a:t>nchors, NMS)</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YOLO v1,2,3</a:t>
                      </a:r>
                    </a:p>
                    <a:p>
                      <a:pPr marL="171450" indent="-171450" rtl="0">
                        <a:buFont typeface="Arial" panose="020B0604020202020204" pitchFamily="34" charset="0"/>
                        <a:buChar char="•"/>
                      </a:pP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SSD</a:t>
                      </a:r>
                    </a:p>
                    <a:p>
                      <a:pPr marL="171450" indent="-171450" rtl="0">
                        <a:buFont typeface="Arial" panose="020B0604020202020204" pitchFamily="34" charset="0"/>
                        <a:buChar char="•"/>
                      </a:pP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RetinaNet</a:t>
                      </a:r>
                      <a:endParaRPr lang="en-US" sz="1000" b="0" i="0" u="none" strike="noStrike" cap="none" baseline="0" dirty="0" smtClean="0">
                        <a:solidFill>
                          <a:schemeClr val="tx1"/>
                        </a:solidFill>
                        <a:effectLst/>
                        <a:latin typeface="+mn-lt"/>
                        <a:ea typeface="+mn-ea"/>
                        <a:cs typeface="+mn-cs"/>
                        <a:sym typeface="Arial"/>
                      </a:endParaRPr>
                    </a:p>
                    <a:p>
                      <a:pPr marL="171450" indent="-171450" rtl="0">
                        <a:buFont typeface="Arial" panose="020B0604020202020204" pitchFamily="34" charset="0"/>
                        <a:buChar char="•"/>
                      </a:pP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Faster-RCNN</a:t>
                      </a:r>
                      <a:endParaRPr lang="en-US" sz="1000" b="0" i="0" u="none" strike="noStrike" cap="none" dirty="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YOLOv3, YOLOv4, YOLOv5</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Ứng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dụng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Darknet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YOLO</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loài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trong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endParaRPr lang="en-US" sz="1000" b="0" dirty="0" smtClean="0">
                        <a:effectLst/>
                      </a:endParaRPr>
                    </a:p>
                    <a:p>
                      <a:r>
                        <a:rPr lang="en-US" sz="1000" dirty="0" smtClean="0"/>
                        <a:t/>
                      </a:r>
                      <a:br>
                        <a:rPr lang="en-US" sz="1000" dirty="0" smtClean="0"/>
                      </a:b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031948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1023885036"/>
              </p:ext>
            </p:extLst>
          </p:nvPr>
        </p:nvGraphicFramePr>
        <p:xfrm>
          <a:off x="1498663" y="1097133"/>
          <a:ext cx="5825675" cy="283618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228164">
                  <a:extLst>
                    <a:ext uri="{9D8B030D-6E8A-4147-A177-3AD203B41FA5}">
                      <a16:colId xmlns:a16="http://schemas.microsoft.com/office/drawing/2014/main" val="20001"/>
                    </a:ext>
                  </a:extLst>
                </a:gridCol>
                <a:gridCol w="2739086">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9</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tạo</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sinh</a:t>
                      </a:r>
                      <a:r>
                        <a:rPr lang="en-US" sz="1000" b="1" i="0" u="none" strike="noStrike" cap="none" dirty="0" smtClean="0">
                          <a:solidFill>
                            <a:schemeClr val="tx1"/>
                          </a:solidFill>
                          <a:effectLst/>
                          <a:latin typeface="+mn-lt"/>
                          <a:ea typeface="+mn-ea"/>
                          <a:cs typeface="+mn-cs"/>
                          <a:sym typeface="Arial"/>
                        </a:rPr>
                        <a:t> (Generative networks)</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AutoEncode</a:t>
                      </a:r>
                      <a:r>
                        <a:rPr lang="en-US" sz="1000" b="0" i="0" u="none" strike="noStrike" cap="none" dirty="0" smtClean="0">
                          <a:solidFill>
                            <a:schemeClr val="tx1"/>
                          </a:solidFill>
                          <a:effectLst/>
                          <a:latin typeface="+mn-lt"/>
                          <a:ea typeface="+mn-ea"/>
                          <a:cs typeface="+mn-cs"/>
                          <a:sym typeface="Arial"/>
                        </a:rPr>
                        <a:t> (AE)</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Variational</a:t>
                      </a:r>
                      <a:r>
                        <a:rPr lang="en-US" sz="1000" b="0" i="0" u="none" strike="noStrike" cap="none" dirty="0" smtClean="0">
                          <a:solidFill>
                            <a:schemeClr val="tx1"/>
                          </a:solidFill>
                          <a:effectLst/>
                          <a:latin typeface="+mn-lt"/>
                          <a:ea typeface="+mn-ea"/>
                          <a:cs typeface="+mn-cs"/>
                          <a:sym typeface="Arial"/>
                        </a:rPr>
                        <a:t> AE (VAE)</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GANs</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Diffusion Network</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MNIST</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liệu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số</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GANs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CIFAR</a:t>
                      </a:r>
                      <a:endParaRPr lang="en-US" sz="1000" b="0" dirty="0" smtClean="0">
                        <a:effectLst/>
                      </a:endParaRPr>
                    </a:p>
                    <a:p>
                      <a:r>
                        <a:rPr lang="en-US" sz="1000" dirty="0" smtClean="0"/>
                        <a:t/>
                      </a:r>
                      <a:br>
                        <a:rPr lang="en-US" sz="1000" dirty="0" smtClean="0"/>
                      </a:br>
                      <a:endParaRPr sz="1000" dirty="0"/>
                    </a:p>
                  </a:txBody>
                  <a:tcPr marL="27425" marR="27425" marT="27425" marB="27425"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10</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Xử</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lý</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ngôn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tự</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nhiên</a:t>
                      </a:r>
                      <a:r>
                        <a:rPr lang="en-US" sz="1000" b="1" i="0" u="none" strike="noStrike" cap="none" dirty="0" smtClean="0">
                          <a:solidFill>
                            <a:schemeClr val="tx1"/>
                          </a:solidFill>
                          <a:effectLst/>
                          <a:latin typeface="+mn-lt"/>
                          <a:ea typeface="+mn-ea"/>
                          <a:cs typeface="+mn-cs"/>
                          <a:sym typeface="Arial"/>
                        </a:rPr>
                        <a:t> (Natural Language Processing)</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khái</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niệm</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trong</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dirty="0" smtClean="0">
                          <a:solidFill>
                            <a:schemeClr val="tx1"/>
                          </a:solidFill>
                          <a:effectLst/>
                          <a:latin typeface="+mn-lt"/>
                          <a:ea typeface="+mn-ea"/>
                          <a:cs typeface="+mn-cs"/>
                          <a:sym typeface="Arial"/>
                        </a:rPr>
                        <a:t>NLP</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Word </a:t>
                      </a:r>
                      <a:r>
                        <a:rPr lang="en-US" sz="1000" b="0" i="0" u="none" strike="noStrike" cap="none" dirty="0" err="1" smtClean="0">
                          <a:solidFill>
                            <a:schemeClr val="tx1"/>
                          </a:solidFill>
                          <a:effectLst/>
                          <a:latin typeface="+mn-lt"/>
                          <a:ea typeface="+mn-ea"/>
                          <a:cs typeface="+mn-cs"/>
                          <a:sym typeface="Arial"/>
                        </a:rPr>
                        <a:t>embeddings</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Bert</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ChatGPT</a:t>
                      </a:r>
                      <a:endParaRPr lang="en-US" sz="1000" b="0" i="0" u="none" strike="noStrike" cap="none" dirty="0" smtClean="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Sentiment analysis: </a:t>
                      </a:r>
                      <a:r>
                        <a:rPr lang="en-US" sz="1000" b="0" i="0" u="none" strike="noStrike" cap="none" dirty="0" err="1" smtClean="0">
                          <a:solidFill>
                            <a:schemeClr val="tx1"/>
                          </a:solidFill>
                          <a:effectLst/>
                          <a:latin typeface="+mn-lt"/>
                          <a:ea typeface="+mn-ea"/>
                          <a:cs typeface="+mn-cs"/>
                          <a:sym typeface="Arial"/>
                        </a:rPr>
                        <a:t>phân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tích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hồi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khách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hàng</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11</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71450" lvl="0" indent="-171450" algn="l" rtl="0">
                        <a:lnSpc>
                          <a:spcPct val="115000"/>
                        </a:lnSpc>
                        <a:spcBef>
                          <a:spcPts val="0"/>
                        </a:spcBef>
                        <a:spcAft>
                          <a:spcPts val="0"/>
                        </a:spcAft>
                        <a:buFontTx/>
                        <a:buChar char="-"/>
                      </a:pPr>
                      <a:r>
                        <a:rPr lang="en-GB" sz="1000" baseline="0" dirty="0" err="1" smtClean="0"/>
                        <a:t>Cách</a:t>
                      </a:r>
                      <a:r>
                        <a:rPr lang="en-GB" sz="1000" baseline="0" dirty="0" smtClean="0"/>
                        <a:t> </a:t>
                      </a:r>
                      <a:r>
                        <a:rPr lang="en-GB" sz="1000" baseline="0" dirty="0" err="1" smtClean="0"/>
                        <a:t>tổ</a:t>
                      </a:r>
                      <a:r>
                        <a:rPr lang="en-GB" sz="1000" baseline="0" dirty="0" smtClean="0"/>
                        <a:t> </a:t>
                      </a:r>
                      <a:r>
                        <a:rPr lang="en-GB" sz="1000" baseline="0" dirty="0" err="1" smtClean="0"/>
                        <a:t>chức</a:t>
                      </a:r>
                      <a:r>
                        <a:rPr lang="en-GB" sz="1000" baseline="0" dirty="0" smtClean="0"/>
                        <a:t> </a:t>
                      </a:r>
                      <a:r>
                        <a:rPr lang="en-GB" sz="1000" baseline="0" dirty="0" err="1" smtClean="0"/>
                        <a:t>và</a:t>
                      </a:r>
                      <a:r>
                        <a:rPr lang="en-GB" sz="1000" baseline="0" dirty="0" smtClean="0"/>
                        <a:t> </a:t>
                      </a:r>
                      <a:r>
                        <a:rPr lang="en-GB" sz="1000" baseline="0" dirty="0" err="1" smtClean="0"/>
                        <a:t>trình</a:t>
                      </a:r>
                      <a:r>
                        <a:rPr lang="en-GB" sz="1000" baseline="0" dirty="0" smtClean="0"/>
                        <a:t> </a:t>
                      </a:r>
                      <a:r>
                        <a:rPr lang="en-GB" sz="1000" baseline="0" dirty="0" err="1" smtClean="0"/>
                        <a:t>bày</a:t>
                      </a:r>
                      <a:r>
                        <a:rPr lang="en-GB" sz="1000" baseline="0" dirty="0" smtClean="0"/>
                        <a:t> </a:t>
                      </a:r>
                      <a:r>
                        <a:rPr lang="en-GB" sz="1000" baseline="0" dirty="0" err="1" smtClean="0"/>
                        <a:t>dự</a:t>
                      </a:r>
                      <a:r>
                        <a:rPr lang="en-GB" sz="1000" baseline="0" dirty="0" smtClean="0"/>
                        <a:t> </a:t>
                      </a:r>
                      <a:r>
                        <a:rPr lang="en-GB" sz="1000" baseline="0" dirty="0" err="1" smtClean="0"/>
                        <a:t>án</a:t>
                      </a:r>
                      <a:r>
                        <a:rPr lang="en-GB" sz="1000" baseline="0" dirty="0" smtClean="0"/>
                        <a:t>.</a:t>
                      </a:r>
                    </a:p>
                    <a:p>
                      <a:pPr marL="171450" lvl="0" indent="-171450" algn="l" rtl="0">
                        <a:lnSpc>
                          <a:spcPct val="115000"/>
                        </a:lnSpc>
                        <a:spcBef>
                          <a:spcPts val="0"/>
                        </a:spcBef>
                        <a:spcAft>
                          <a:spcPts val="0"/>
                        </a:spcAft>
                        <a:buFontTx/>
                        <a:buChar char="-"/>
                      </a:pPr>
                      <a:r>
                        <a:rPr lang="en-GB" sz="1000" baseline="0" dirty="0" err="1" smtClean="0"/>
                        <a:t>MLOps</a:t>
                      </a:r>
                      <a:r>
                        <a:rPr lang="en-GB" sz="1000" dirty="0" smtClean="0"/>
                        <a:t> </a:t>
                      </a:r>
                    </a:p>
                    <a:p>
                      <a:pPr marL="171450" lvl="0" indent="-171450" algn="l" rtl="0">
                        <a:lnSpc>
                          <a:spcPct val="115000"/>
                        </a:lnSpc>
                        <a:spcBef>
                          <a:spcPts val="0"/>
                        </a:spcBef>
                        <a:spcAft>
                          <a:spcPts val="0"/>
                        </a:spcAft>
                        <a:buFontTx/>
                        <a:buChar char="-"/>
                      </a:pPr>
                      <a:r>
                        <a:rPr lang="en-GB" sz="1000" dirty="0" smtClean="0"/>
                        <a:t>Project </a:t>
                      </a:r>
                      <a:r>
                        <a:rPr lang="en-GB" sz="1000" dirty="0" err="1"/>
                        <a:t>cuối</a:t>
                      </a:r>
                      <a:r>
                        <a:rPr lang="en-GB" sz="1000" dirty="0"/>
                        <a:t> </a:t>
                      </a:r>
                      <a:r>
                        <a:rPr lang="en-GB" sz="1000" dirty="0" err="1"/>
                        <a:t>khóa</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70139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Thông</a:t>
            </a:r>
            <a:r>
              <a:rPr lang="en-US" dirty="0" smtClean="0"/>
              <a:t> tin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a:xfrm>
            <a:off x="310896" y="676656"/>
            <a:ext cx="5366890" cy="3967800"/>
          </a:xfrm>
        </p:spPr>
        <p:txBody>
          <a:bodyPr/>
          <a:lstStyle/>
          <a:p>
            <a:r>
              <a:rPr lang="en-US" dirty="0" err="1" smtClean="0"/>
              <a:t>Một</a:t>
            </a:r>
            <a:r>
              <a:rPr lang="en-US" dirty="0" smtClean="0"/>
              <a:t> </a:t>
            </a:r>
            <a:r>
              <a:rPr lang="en-US" dirty="0" err="1" smtClean="0"/>
              <a:t>tuần</a:t>
            </a:r>
            <a:r>
              <a:rPr lang="en-US" dirty="0" smtClean="0"/>
              <a:t> 2 </a:t>
            </a:r>
            <a:r>
              <a:rPr lang="en-US" dirty="0" err="1" smtClean="0"/>
              <a:t>buổi</a:t>
            </a:r>
            <a:r>
              <a:rPr lang="en-US" dirty="0" smtClean="0"/>
              <a:t> </a:t>
            </a:r>
            <a:r>
              <a:rPr lang="en-US" dirty="0" err="1" smtClean="0"/>
              <a:t>gồm</a:t>
            </a:r>
            <a:r>
              <a:rPr lang="en-US" dirty="0" smtClean="0"/>
              <a:t> </a:t>
            </a:r>
            <a:r>
              <a:rPr lang="en-US" dirty="0" err="1" smtClean="0"/>
              <a:t>một</a:t>
            </a:r>
            <a:r>
              <a:rPr lang="en-US" dirty="0" smtClean="0"/>
              <a:t> </a:t>
            </a:r>
            <a:r>
              <a:rPr lang="en-US" dirty="0" err="1" smtClean="0"/>
              <a:t>buổi</a:t>
            </a:r>
            <a:r>
              <a:rPr lang="en-US" dirty="0" smtClean="0"/>
              <a:t> </a:t>
            </a:r>
            <a:r>
              <a:rPr lang="en-US" dirty="0" err="1" smtClean="0"/>
              <a:t>lí</a:t>
            </a:r>
            <a:r>
              <a:rPr lang="en-US" dirty="0" smtClean="0"/>
              <a:t> </a:t>
            </a:r>
            <a:r>
              <a:rPr lang="en-US" dirty="0" err="1" smtClean="0"/>
              <a:t>thuyết</a:t>
            </a:r>
            <a:r>
              <a:rPr lang="en-US" dirty="0" smtClean="0"/>
              <a:t> online </a:t>
            </a:r>
            <a:r>
              <a:rPr lang="en-US" dirty="0" err="1" smtClean="0"/>
              <a:t>và</a:t>
            </a:r>
            <a:r>
              <a:rPr lang="en-US" dirty="0" smtClean="0"/>
              <a:t> </a:t>
            </a:r>
            <a:r>
              <a:rPr lang="en-US" dirty="0" err="1" smtClean="0"/>
              <a:t>một</a:t>
            </a:r>
            <a:r>
              <a:rPr lang="en-US" dirty="0" smtClean="0"/>
              <a:t> </a:t>
            </a:r>
            <a:r>
              <a:rPr lang="en-US" dirty="0" err="1" smtClean="0"/>
              <a:t>buổi</a:t>
            </a:r>
            <a:r>
              <a:rPr lang="en-US" dirty="0" smtClean="0"/>
              <a:t> </a:t>
            </a:r>
            <a:r>
              <a:rPr lang="en-US" dirty="0" err="1" smtClean="0"/>
              <a:t>bài</a:t>
            </a:r>
            <a:r>
              <a:rPr lang="en-US" dirty="0" smtClean="0"/>
              <a:t> </a:t>
            </a:r>
            <a:r>
              <a:rPr lang="en-US" dirty="0" err="1" smtClean="0"/>
              <a:t>tập</a:t>
            </a:r>
            <a:r>
              <a:rPr lang="en-US" dirty="0" smtClean="0"/>
              <a:t> offline </a:t>
            </a:r>
          </a:p>
          <a:p>
            <a:endParaRPr lang="en-US" dirty="0" smtClean="0"/>
          </a:p>
          <a:p>
            <a:r>
              <a:rPr lang="en-US" dirty="0" smtClean="0"/>
              <a:t>Coding </a:t>
            </a:r>
            <a:r>
              <a:rPr lang="en-US" dirty="0" err="1" smtClean="0"/>
              <a:t>plaform</a:t>
            </a:r>
            <a:r>
              <a:rPr lang="en-US" dirty="0" smtClean="0"/>
              <a:t>: google </a:t>
            </a:r>
            <a:r>
              <a:rPr lang="en-US" dirty="0" err="1" smtClean="0"/>
              <a:t>colab</a:t>
            </a:r>
            <a:r>
              <a:rPr lang="en-US" dirty="0"/>
              <a:t> </a:t>
            </a:r>
            <a:endParaRPr lang="en-US" dirty="0" smtClean="0"/>
          </a:p>
          <a:p>
            <a:r>
              <a:rPr lang="en-US" dirty="0"/>
              <a:t>Slack</a:t>
            </a:r>
            <a:r>
              <a:rPr lang="en-US" dirty="0" smtClean="0"/>
              <a:t>: deeplearningc-n931024</a:t>
            </a:r>
          </a:p>
          <a:p>
            <a:r>
              <a:rPr lang="en-US" dirty="0" smtClean="0"/>
              <a:t>Email: vankhoa21991@gmail.com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7" name="Picture 6"/>
          <p:cNvPicPr>
            <a:picLocks noChangeAspect="1"/>
          </p:cNvPicPr>
          <p:nvPr/>
        </p:nvPicPr>
        <p:blipFill>
          <a:blip r:embed="rId2"/>
          <a:stretch>
            <a:fillRect/>
          </a:stretch>
        </p:blipFill>
        <p:spPr>
          <a:xfrm>
            <a:off x="6124213" y="1279294"/>
            <a:ext cx="2622587" cy="3193912"/>
          </a:xfrm>
          <a:prstGeom prst="rect">
            <a:avLst/>
          </a:prstGeom>
        </p:spPr>
      </p:pic>
      <p:pic>
        <p:nvPicPr>
          <p:cNvPr id="1026" name="Picture 2" descr="If you don't own a GPU then no machine learning : r/ProgrammerHum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689" y="1207672"/>
            <a:ext cx="2688364" cy="333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69921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2679</TotalTime>
  <Words>3613</Words>
  <Application>Microsoft Office PowerPoint</Application>
  <PresentationFormat>On-screen Show (16:9)</PresentationFormat>
  <Paragraphs>563</Paragraphs>
  <Slides>71</Slides>
  <Notes>28</Notes>
  <HiddenSlides>5</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71</vt:i4>
      </vt:variant>
    </vt:vector>
  </HeadingPairs>
  <TitlesOfParts>
    <vt:vector size="78" baseType="lpstr">
      <vt:lpstr>Arial</vt:lpstr>
      <vt:lpstr>Calibri</vt:lpstr>
      <vt:lpstr>Cambria Math</vt:lpstr>
      <vt:lpstr>Times New Roman</vt:lpstr>
      <vt:lpstr>Wingdings</vt:lpstr>
      <vt:lpstr>Simple Light</vt:lpstr>
      <vt:lpstr>Simple Light</vt:lpstr>
      <vt:lpstr>Deep Learning Bài 1: Làm quen với AI và Tensorflow &amp; Keras</vt:lpstr>
      <vt:lpstr>Giảng viên và Trợ giảng</vt:lpstr>
      <vt:lpstr>Giảng viên và Trợ giảng (hỗ trợ)</vt:lpstr>
      <vt:lpstr>Giới thiệu mentor </vt:lpstr>
      <vt:lpstr>Đề cương khoá học (phần cơ bản)</vt:lpstr>
      <vt:lpstr>Đề cương khoá học (phần cơ bản)</vt:lpstr>
      <vt:lpstr>Đề cương khoá học (phần nâng cao)</vt:lpstr>
      <vt:lpstr>Đề cương khoá học (phần nâng cao)</vt:lpstr>
      <vt:lpstr>Thông tin khoá học</vt:lpstr>
      <vt:lpstr>Yêu cầu trước khi tham gia khoá học</vt:lpstr>
      <vt:lpstr>Yêu cầu khi tham gia khoá học</vt:lpstr>
      <vt:lpstr>Kết quả sau khoá học</vt:lpstr>
      <vt:lpstr>Nội dung</vt:lpstr>
      <vt:lpstr>Phần 1: Giới thiệu</vt:lpstr>
      <vt:lpstr>Deep learning là gì?</vt:lpstr>
      <vt:lpstr>Ứng dụng của deep learning</vt:lpstr>
      <vt:lpstr>Thu nhập trung bình theo vị trí</vt:lpstr>
      <vt:lpstr>Vai trò của deep learning trong thực tế</vt:lpstr>
      <vt:lpstr>Skill set của các vị trí trong data team</vt:lpstr>
      <vt:lpstr>Khác biệt giữa DataScience và Software Engineering</vt:lpstr>
      <vt:lpstr>Lịch sử phát triển</vt:lpstr>
      <vt:lpstr>Lịch sử phát triển</vt:lpstr>
      <vt:lpstr>So sánh học máy và học sâu (machine learning vs deep learning)</vt:lpstr>
      <vt:lpstr>Các loại vấn đề giải quyết bởi ML/DL</vt:lpstr>
      <vt:lpstr>Supervised learning (học có giám sát)</vt:lpstr>
      <vt:lpstr>Unsupervised learning (học không giám sát)</vt:lpstr>
      <vt:lpstr>Reinforcement learning (học tăng cường)</vt:lpstr>
      <vt:lpstr>Khi nào sử dụng deep learning</vt:lpstr>
      <vt:lpstr>Thành phần chính của deep learning</vt:lpstr>
      <vt:lpstr>Các framework</vt:lpstr>
      <vt:lpstr>Cách lựa chọn framework cho dự án</vt:lpstr>
      <vt:lpstr>Phần 2: Mô hình tuyến tính</vt:lpstr>
      <vt:lpstr>Mô hình tuyến tính (linear regression)</vt:lpstr>
      <vt:lpstr>Xây dựng hàm mất mát</vt:lpstr>
      <vt:lpstr>Tính toán hệ số w </vt:lpstr>
      <vt:lpstr>Mô hình tuyến tính một chiều</vt:lpstr>
      <vt:lpstr>Gradient descent</vt:lpstr>
      <vt:lpstr>Gradient descent</vt:lpstr>
      <vt:lpstr>Cách huấn luyện mô hình với gradient descent</vt:lpstr>
      <vt:lpstr>Các hàm mất mát phổ biến cho bài toán dự đoán</vt:lpstr>
      <vt:lpstr>Ví dụ mô hình tuyến tính nhiều chiều</vt:lpstr>
      <vt:lpstr>Gradient descent hàm nhiều biến</vt:lpstr>
      <vt:lpstr>Từ mô hình tuyến tính đến mạng neuron</vt:lpstr>
      <vt:lpstr>Hạn chế của linear regression</vt:lpstr>
      <vt:lpstr>Phần 3: Làm quen với tensorflow và keras</vt:lpstr>
      <vt:lpstr>Tensorflow và keras</vt:lpstr>
      <vt:lpstr>Tensorflow</vt:lpstr>
      <vt:lpstr>Cài đặt và import tensorflow, keras</vt:lpstr>
      <vt:lpstr>Tensor là gì</vt:lpstr>
      <vt:lpstr>Code tạo tensor</vt:lpstr>
      <vt:lpstr>Thuộc tính của tensor</vt:lpstr>
      <vt:lpstr>Khởi tạo tensor</vt:lpstr>
      <vt:lpstr>Index tensor</vt:lpstr>
      <vt:lpstr>Thay đổi kích thước tensor</vt:lpstr>
      <vt:lpstr>Tính toán với tensor</vt:lpstr>
      <vt:lpstr>Biến (variable)</vt:lpstr>
      <vt:lpstr>Gradient</vt:lpstr>
      <vt:lpstr>Gradient</vt:lpstr>
      <vt:lpstr>Linear regression với tensorflow grad</vt:lpstr>
      <vt:lpstr>Keras</vt:lpstr>
      <vt:lpstr>Xử lý dữ liệu</vt:lpstr>
      <vt:lpstr>Xây dựng mô hình</vt:lpstr>
      <vt:lpstr>Huấn luyện mô hình</vt:lpstr>
      <vt:lpstr>Đánh giá mô hình</vt:lpstr>
      <vt:lpstr>Predict</vt:lpstr>
      <vt:lpstr>Linear regression với tensorflow keras</vt:lpstr>
      <vt:lpstr>Phần 4: Bài tập và thảo luận</vt:lpstr>
      <vt:lpstr>Tóm tắt</vt:lpstr>
      <vt:lpstr>Bài tập</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96</cp:revision>
  <dcterms:modified xsi:type="dcterms:W3CDTF">2023-06-17T17:03:58Z</dcterms:modified>
</cp:coreProperties>
</file>